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42"/>
  </p:notesMasterIdLst>
  <p:sldIdLst>
    <p:sldId id="257" r:id="rId2"/>
    <p:sldId id="262" r:id="rId3"/>
    <p:sldId id="273" r:id="rId4"/>
    <p:sldId id="258" r:id="rId5"/>
    <p:sldId id="292" r:id="rId6"/>
    <p:sldId id="277" r:id="rId7"/>
    <p:sldId id="278" r:id="rId8"/>
    <p:sldId id="275" r:id="rId9"/>
    <p:sldId id="286" r:id="rId10"/>
    <p:sldId id="311" r:id="rId11"/>
    <p:sldId id="310" r:id="rId12"/>
    <p:sldId id="312" r:id="rId13"/>
    <p:sldId id="313" r:id="rId14"/>
    <p:sldId id="314" r:id="rId15"/>
    <p:sldId id="315" r:id="rId16"/>
    <p:sldId id="316" r:id="rId17"/>
    <p:sldId id="293" r:id="rId18"/>
    <p:sldId id="294" r:id="rId19"/>
    <p:sldId id="295" r:id="rId20"/>
    <p:sldId id="301" r:id="rId21"/>
    <p:sldId id="317" r:id="rId22"/>
    <p:sldId id="318" r:id="rId23"/>
    <p:sldId id="325" r:id="rId24"/>
    <p:sldId id="320" r:id="rId25"/>
    <p:sldId id="321" r:id="rId26"/>
    <p:sldId id="322" r:id="rId27"/>
    <p:sldId id="323" r:id="rId28"/>
    <p:sldId id="326" r:id="rId29"/>
    <p:sldId id="327" r:id="rId30"/>
    <p:sldId id="279" r:id="rId31"/>
    <p:sldId id="302" r:id="rId32"/>
    <p:sldId id="303" r:id="rId33"/>
    <p:sldId id="304" r:id="rId34"/>
    <p:sldId id="306" r:id="rId35"/>
    <p:sldId id="328" r:id="rId36"/>
    <p:sldId id="307" r:id="rId37"/>
    <p:sldId id="308" r:id="rId38"/>
    <p:sldId id="280" r:id="rId39"/>
    <p:sldId id="282" r:id="rId40"/>
    <p:sldId id="283" r:id="rId41"/>
  </p:sldIdLst>
  <p:sldSz cx="12192000" cy="6858000"/>
  <p:notesSz cx="6858000" cy="9144000"/>
  <p:embeddedFontLst>
    <p:embeddedFont>
      <p:font typeface="나눔고딕 ExtraBold" panose="020B0600000101010101" charset="-127"/>
      <p:bold r:id="rId43"/>
    </p:embeddedFont>
    <p:embeddedFont>
      <p:font typeface="Noto Sans" panose="020B0604020202020204" charset="0"/>
      <p:regular r:id="rId44"/>
      <p:bold r:id="rId45"/>
    </p:embeddedFont>
    <p:embeddedFont>
      <p:font typeface="나눔스퀘어 Bold" panose="020B0600000101010101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ABD"/>
    <a:srgbClr val="BDBDFF"/>
    <a:srgbClr val="D5E6E7"/>
    <a:srgbClr val="4C8084"/>
    <a:srgbClr val="CCE0E2"/>
    <a:srgbClr val="ACCDD0"/>
    <a:srgbClr val="696969"/>
    <a:srgbClr val="2E4E50"/>
    <a:srgbClr val="00002F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0" autoAdjust="0"/>
    <p:restoredTop sz="81712" autoAdjust="0"/>
  </p:normalViewPr>
  <p:slideViewPr>
    <p:cSldViewPr snapToGrid="0">
      <p:cViewPr varScale="1">
        <p:scale>
          <a:sx n="93" d="100"/>
          <a:sy n="93" d="100"/>
        </p:scale>
        <p:origin x="14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01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모델의</a:t>
            </a:r>
            <a:r>
              <a:rPr lang="en-US" altLang="ko-KR" dirty="0"/>
              <a:t> </a:t>
            </a:r>
            <a:r>
              <a:rPr lang="ko-KR" altLang="en-US" dirty="0"/>
              <a:t>정확도를 평가를 위해 </a:t>
            </a:r>
            <a:r>
              <a:rPr lang="en-US" altLang="ko-KR" dirty="0"/>
              <a:t>k-fold, ROC-curve</a:t>
            </a:r>
            <a:r>
              <a:rPr lang="ko-KR" altLang="en-US" dirty="0"/>
              <a:t>를 사용하였으며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몇가지 지정해준 </a:t>
            </a:r>
            <a:r>
              <a:rPr lang="en-US" altLang="ko-KR" dirty="0"/>
              <a:t>parameter</a:t>
            </a:r>
            <a:r>
              <a:rPr lang="ko-KR" altLang="en-US" dirty="0"/>
              <a:t>의 조합 중 가장 최적화 된</a:t>
            </a:r>
            <a:r>
              <a:rPr lang="en-US" altLang="ko-KR" dirty="0"/>
              <a:t> Parameter </a:t>
            </a:r>
            <a:r>
              <a:rPr lang="ko-KR" altLang="en-US" dirty="0"/>
              <a:t>값을 </a:t>
            </a:r>
            <a:endParaRPr lang="en-US" altLang="ko-KR" dirty="0"/>
          </a:p>
          <a:p>
            <a:r>
              <a:rPr lang="ko-KR" altLang="en-US" dirty="0"/>
              <a:t>찾기 위해 </a:t>
            </a:r>
            <a:r>
              <a:rPr lang="en-US" altLang="ko-KR" dirty="0"/>
              <a:t>Grid Search</a:t>
            </a:r>
            <a:r>
              <a:rPr lang="ko-KR" altLang="en-US" dirty="0"/>
              <a:t>를 이용하였습니다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350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Standard Scaler</a:t>
            </a:r>
            <a:r>
              <a:rPr lang="ko-KR" altLang="en-US" dirty="0"/>
              <a:t>로 </a:t>
            </a:r>
            <a:r>
              <a:rPr lang="en-US" altLang="ko-KR" dirty="0"/>
              <a:t>scaling</a:t>
            </a:r>
            <a:r>
              <a:rPr lang="ko-KR" altLang="en-US" dirty="0"/>
              <a:t>했을 때 각 모델의 정확도를 표시해줬으며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85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k=5 </a:t>
            </a:r>
            <a:r>
              <a:rPr lang="ko-KR" altLang="en-US" dirty="0"/>
              <a:t>일 때와</a:t>
            </a:r>
            <a:r>
              <a:rPr lang="en-US" altLang="ko-KR" dirty="0"/>
              <a:t> k=10</a:t>
            </a:r>
            <a:r>
              <a:rPr lang="ko-KR" altLang="en-US" dirty="0"/>
              <a:t>일 때 </a:t>
            </a:r>
            <a:r>
              <a:rPr lang="en-US" altLang="ko-KR" dirty="0"/>
              <a:t>Decision Tree </a:t>
            </a:r>
            <a:r>
              <a:rPr lang="ko-KR" altLang="en-US" dirty="0"/>
              <a:t>학습 결과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737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k=5 </a:t>
            </a:r>
            <a:r>
              <a:rPr lang="ko-KR" altLang="en-US" dirty="0"/>
              <a:t>일 때와</a:t>
            </a:r>
            <a:r>
              <a:rPr lang="en-US" altLang="ko-KR" dirty="0"/>
              <a:t> k=10</a:t>
            </a:r>
            <a:r>
              <a:rPr lang="ko-KR" altLang="en-US" dirty="0"/>
              <a:t>일 때 </a:t>
            </a:r>
            <a:r>
              <a:rPr lang="en-US" altLang="ko-KR" dirty="0"/>
              <a:t>Logistic Regression </a:t>
            </a:r>
            <a:r>
              <a:rPr lang="ko-KR" altLang="en-US" dirty="0"/>
              <a:t>학습 결과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51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k=5 </a:t>
            </a:r>
            <a:r>
              <a:rPr lang="ko-KR" altLang="en-US" dirty="0"/>
              <a:t>일 때와</a:t>
            </a:r>
            <a:r>
              <a:rPr lang="en-US" altLang="ko-KR" dirty="0"/>
              <a:t> k=10</a:t>
            </a:r>
            <a:r>
              <a:rPr lang="ko-KR" altLang="en-US" dirty="0"/>
              <a:t>일 때 </a:t>
            </a:r>
            <a:r>
              <a:rPr lang="en-US" altLang="ko-KR" dirty="0" err="1"/>
              <a:t>LinearSVM</a:t>
            </a:r>
            <a:r>
              <a:rPr lang="en-US" altLang="ko-KR" dirty="0"/>
              <a:t> </a:t>
            </a:r>
            <a:r>
              <a:rPr lang="ko-KR" altLang="en-US" dirty="0"/>
              <a:t>학습 결과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K-fold</a:t>
            </a:r>
            <a:r>
              <a:rPr lang="ko-KR" altLang="en-US" dirty="0"/>
              <a:t>는 </a:t>
            </a:r>
            <a:r>
              <a:rPr lang="en-US" altLang="ko-KR" dirty="0"/>
              <a:t>k=5 </a:t>
            </a:r>
            <a:r>
              <a:rPr lang="ko-KR" altLang="en-US" dirty="0"/>
              <a:t>일 때와</a:t>
            </a:r>
            <a:r>
              <a:rPr lang="en-US" altLang="ko-KR" dirty="0"/>
              <a:t> k=10</a:t>
            </a:r>
            <a:r>
              <a:rPr lang="ko-KR" altLang="en-US" dirty="0"/>
              <a:t>일 때 나눠서 진행했는데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는 </a:t>
            </a:r>
            <a:r>
              <a:rPr lang="en-US" altLang="ko-KR" dirty="0"/>
              <a:t>k=10 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Decision Tree</a:t>
            </a:r>
            <a:r>
              <a:rPr lang="ko-KR" altLang="en-US" dirty="0"/>
              <a:t>와</a:t>
            </a:r>
            <a:r>
              <a:rPr lang="en-US" altLang="ko-KR" dirty="0"/>
              <a:t> Logistic regression</a:t>
            </a:r>
            <a:r>
              <a:rPr lang="ko-KR" altLang="en-US" dirty="0"/>
              <a:t>이 높게 나왔고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Test Accuracy</a:t>
            </a:r>
            <a:r>
              <a:rPr lang="ko-KR" altLang="en-US" dirty="0"/>
              <a:t>는 전부 </a:t>
            </a:r>
            <a:r>
              <a:rPr lang="en-US" altLang="ko-KR" dirty="0"/>
              <a:t>k=10</a:t>
            </a:r>
            <a:r>
              <a:rPr lang="ko-KR" altLang="en-US" dirty="0"/>
              <a:t>일 때 조금 더 높은 정확성을 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964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학습결과 예측 값과 실제 값을 비교하기 위해 </a:t>
            </a:r>
            <a:r>
              <a:rPr lang="en-US" altLang="ko-KR" dirty="0"/>
              <a:t>confusion matrix</a:t>
            </a:r>
            <a:r>
              <a:rPr lang="ko-KR" altLang="en-US" dirty="0"/>
              <a:t>로 나타냈다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983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ROC-curve</a:t>
            </a:r>
            <a:r>
              <a:rPr lang="ko-KR" altLang="en-US" dirty="0"/>
              <a:t>를 보면 </a:t>
            </a:r>
            <a:r>
              <a:rPr lang="en-US" altLang="ko-KR" dirty="0"/>
              <a:t>Decision Tree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에 가장 가깝게 나타났고</a:t>
            </a:r>
            <a:r>
              <a:rPr lang="en-US" altLang="ko-KR" dirty="0"/>
              <a:t>, Logistic Regression</a:t>
            </a:r>
            <a:r>
              <a:rPr lang="ko-KR" altLang="en-US" dirty="0"/>
              <a:t>과 </a:t>
            </a:r>
            <a:r>
              <a:rPr lang="en-US" altLang="ko-KR" dirty="0" err="1"/>
              <a:t>LinearSVM</a:t>
            </a:r>
            <a:r>
              <a:rPr lang="ko-KR" altLang="en-US" dirty="0"/>
              <a:t>의 경우 비슷하기 때문에</a:t>
            </a:r>
            <a:endParaRPr lang="en-US" altLang="ko-KR" dirty="0"/>
          </a:p>
          <a:p>
            <a:r>
              <a:rPr lang="ko-KR" altLang="en-US" dirty="0"/>
              <a:t>항공 고객 만족도 데이터셋에 가장 최적화된 모델은 </a:t>
            </a:r>
            <a:r>
              <a:rPr lang="en-US" altLang="ko-KR" dirty="0"/>
              <a:t>Decision Tree</a:t>
            </a:r>
            <a:r>
              <a:rPr lang="ko-KR" altLang="en-US" dirty="0"/>
              <a:t>라는 것을 알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Decision Tree</a:t>
            </a:r>
            <a:r>
              <a:rPr lang="ko-KR" altLang="en-US" dirty="0"/>
              <a:t>의 경우 트리의 상단에 있을 수록 중요도가 높기 때문에</a:t>
            </a:r>
            <a:endParaRPr lang="en-US" altLang="ko-KR" dirty="0"/>
          </a:p>
          <a:p>
            <a:r>
              <a:rPr lang="ko-KR" altLang="en-US" dirty="0"/>
              <a:t>어떤 </a:t>
            </a:r>
            <a:r>
              <a:rPr lang="en-US" altLang="ko-KR" dirty="0"/>
              <a:t>Feature</a:t>
            </a:r>
            <a:r>
              <a:rPr lang="ko-KR" altLang="en-US" dirty="0"/>
              <a:t>가 연관성이 높은 지 </a:t>
            </a:r>
            <a:r>
              <a:rPr lang="en-US" altLang="ko-KR" dirty="0"/>
              <a:t>Feature Importance</a:t>
            </a:r>
            <a:r>
              <a:rPr lang="ko-KR" altLang="en-US" dirty="0"/>
              <a:t>를 통해 </a:t>
            </a:r>
            <a:r>
              <a:rPr lang="ko-KR" altLang="en-US" dirty="0" err="1"/>
              <a:t>시각화해봤는데</a:t>
            </a:r>
            <a:endParaRPr lang="en-US" altLang="ko-KR" dirty="0"/>
          </a:p>
          <a:p>
            <a:r>
              <a:rPr lang="ko-KR" altLang="en-US" dirty="0"/>
              <a:t>그 결과 </a:t>
            </a:r>
            <a:r>
              <a:rPr lang="en-US" altLang="ko-KR" dirty="0"/>
              <a:t>Online boarding(</a:t>
            </a:r>
            <a:r>
              <a:rPr lang="ko-KR" altLang="en-US" dirty="0"/>
              <a:t>모바일 탑승권</a:t>
            </a:r>
            <a:r>
              <a:rPr lang="en-US" altLang="ko-KR" dirty="0"/>
              <a:t>)</a:t>
            </a:r>
            <a:r>
              <a:rPr lang="ko-KR" altLang="en-US" dirty="0"/>
              <a:t>이 고객 만족도에 가장 관련 있는 </a:t>
            </a:r>
            <a:r>
              <a:rPr lang="en-US" altLang="ko-KR" dirty="0"/>
              <a:t>Feature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나왔으며</a:t>
            </a:r>
            <a:r>
              <a:rPr lang="en-US" altLang="ko-KR" dirty="0"/>
              <a:t>, </a:t>
            </a:r>
            <a:r>
              <a:rPr lang="ko-KR" altLang="en-US" dirty="0"/>
              <a:t>항공서비스와</a:t>
            </a:r>
            <a:r>
              <a:rPr lang="en-US" altLang="ko-KR" dirty="0"/>
              <a:t>, </a:t>
            </a:r>
            <a:r>
              <a:rPr lang="ko-KR" altLang="en-US" dirty="0"/>
              <a:t>여행타입</a:t>
            </a:r>
            <a:r>
              <a:rPr lang="en-US" altLang="ko-KR" dirty="0"/>
              <a:t>(</a:t>
            </a:r>
            <a:r>
              <a:rPr lang="ko-KR" altLang="en-US" dirty="0"/>
              <a:t>사업관련</a:t>
            </a:r>
            <a:r>
              <a:rPr lang="en-US" altLang="ko-KR" dirty="0"/>
              <a:t>or</a:t>
            </a:r>
            <a:r>
              <a:rPr lang="ko-KR" altLang="en-US" dirty="0"/>
              <a:t>개인여행</a:t>
            </a:r>
            <a:r>
              <a:rPr lang="en-US" altLang="ko-KR" dirty="0"/>
              <a:t>)</a:t>
            </a:r>
            <a:r>
              <a:rPr lang="ko-KR" altLang="en-US" dirty="0"/>
              <a:t>또한 많은 영향을 미치는 것을</a:t>
            </a:r>
            <a:endParaRPr lang="en-US" altLang="ko-KR" dirty="0"/>
          </a:p>
          <a:p>
            <a:r>
              <a:rPr lang="ko-KR" altLang="en-US" dirty="0"/>
              <a:t>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930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Clustering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Clustering</a:t>
            </a:r>
            <a:r>
              <a:rPr lang="ko-KR" altLang="en-US" dirty="0"/>
              <a:t>의 주제로는 선진국 및 개발 도상국들의 </a:t>
            </a:r>
            <a:r>
              <a:rPr lang="en-US" altLang="ko-KR" dirty="0"/>
              <a:t>GDP</a:t>
            </a:r>
            <a:r>
              <a:rPr lang="ko-KR" altLang="en-US" dirty="0"/>
              <a:t>와 이산화탄소 배출량이 서로 어떤 관계가 있는지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clustering</a:t>
            </a:r>
            <a:r>
              <a:rPr lang="ko-KR" altLang="en-US" dirty="0"/>
              <a:t>을 통해 두 </a:t>
            </a:r>
            <a:r>
              <a:rPr lang="en-US" altLang="ko-KR" dirty="0"/>
              <a:t>indicator </a:t>
            </a:r>
            <a:r>
              <a:rPr lang="ko-KR" altLang="en-US" dirty="0"/>
              <a:t>클러스터의 상관관계를 파악하는 것입니다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16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</a:t>
            </a:r>
            <a:r>
              <a:rPr lang="en-US" altLang="ko-KR" dirty="0"/>
              <a:t>Kaggle</a:t>
            </a:r>
            <a:r>
              <a:rPr lang="ko-KR" altLang="en-US" dirty="0"/>
              <a:t>의 세계 발전 지표에서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0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0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</a:t>
            </a:r>
            <a:r>
              <a:rPr lang="en-US" altLang="ko-KR" dirty="0"/>
              <a:t>indicator.csv</a:t>
            </a:r>
            <a:r>
              <a:rPr lang="ko-KR" altLang="en-US" dirty="0"/>
              <a:t>파일과 </a:t>
            </a:r>
            <a:r>
              <a:rPr lang="en-US" altLang="ko-KR" dirty="0"/>
              <a:t>Country.csv </a:t>
            </a:r>
            <a:r>
              <a:rPr lang="ko-KR" altLang="en-US" dirty="0"/>
              <a:t>파일을 사용하였으며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Indicator </a:t>
            </a:r>
            <a:r>
              <a:rPr lang="ko-KR" altLang="en-US" dirty="0"/>
              <a:t>파일에서는 </a:t>
            </a:r>
            <a:r>
              <a:rPr lang="en-US" altLang="ko-KR" dirty="0"/>
              <a:t>Country Code, Indicator Name, Year, Value Feature </a:t>
            </a:r>
            <a:r>
              <a:rPr lang="en-US" altLang="ko-KR" dirty="0" err="1"/>
              <a:t>IndicatorName</a:t>
            </a:r>
            <a:r>
              <a:rPr lang="en-US" altLang="ko-KR" dirty="0"/>
              <a:t>(Feature)</a:t>
            </a:r>
            <a:r>
              <a:rPr lang="ko-KR" altLang="en-US" dirty="0"/>
              <a:t>에 있는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en-US" altLang="ko-KR" dirty="0"/>
              <a:t>CO2 </a:t>
            </a:r>
            <a:r>
              <a:rPr lang="ko-KR" altLang="en-US" dirty="0"/>
              <a:t>배출량과 </a:t>
            </a:r>
            <a:r>
              <a:rPr lang="en-US" altLang="ko-KR" dirty="0"/>
              <a:t>2005</a:t>
            </a:r>
            <a:r>
              <a:rPr lang="ko-KR" altLang="en-US" dirty="0"/>
              <a:t>년 미국달러기준 </a:t>
            </a:r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en-US" altLang="ko-KR" dirty="0"/>
              <a:t>GDP </a:t>
            </a:r>
            <a:r>
              <a:rPr lang="ko-KR" altLang="en-US" dirty="0"/>
              <a:t>값을 이용하여 해당 데이터들을 추출한 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Country.csv </a:t>
            </a:r>
            <a:r>
              <a:rPr lang="ko-KR" altLang="en-US" dirty="0"/>
              <a:t>파일의 </a:t>
            </a:r>
            <a:r>
              <a:rPr lang="en-US" altLang="ko-KR" dirty="0"/>
              <a:t>Country code</a:t>
            </a:r>
            <a:r>
              <a:rPr lang="ko-KR" altLang="en-US" dirty="0"/>
              <a:t>와 해당 나라이름을 합쳐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나라코드</a:t>
            </a:r>
            <a:r>
              <a:rPr lang="en-US" altLang="ko-KR" dirty="0"/>
              <a:t>, </a:t>
            </a:r>
            <a:r>
              <a:rPr lang="ko-KR" altLang="en-US" dirty="0"/>
              <a:t>년도</a:t>
            </a:r>
            <a:r>
              <a:rPr lang="en-US" altLang="ko-KR" dirty="0"/>
              <a:t>, </a:t>
            </a:r>
            <a:r>
              <a:rPr lang="ko-KR" altLang="en-US" dirty="0"/>
              <a:t>나라이름</a:t>
            </a:r>
            <a:r>
              <a:rPr lang="en-US" altLang="ko-KR" dirty="0"/>
              <a:t>, CO2 </a:t>
            </a:r>
            <a:r>
              <a:rPr lang="ko-KR" altLang="en-US" dirty="0"/>
              <a:t>배출량</a:t>
            </a:r>
            <a:r>
              <a:rPr lang="en-US" altLang="ko-KR" dirty="0"/>
              <a:t>, </a:t>
            </a:r>
            <a:r>
              <a:rPr lang="ko-KR" altLang="en-US" dirty="0"/>
              <a:t>나라별 </a:t>
            </a:r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en-US" altLang="ko-KR" dirty="0"/>
              <a:t>GDP</a:t>
            </a:r>
            <a:r>
              <a:rPr lang="ko-KR" altLang="en-US" dirty="0"/>
              <a:t>를 </a:t>
            </a:r>
            <a:r>
              <a:rPr lang="en-US" altLang="ko-KR" dirty="0"/>
              <a:t>Feature</a:t>
            </a:r>
            <a:r>
              <a:rPr lang="ko-KR" altLang="en-US" dirty="0"/>
              <a:t>로 하는 새로운 데이터셋을 만들어 진행하였습니다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20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preprocessing </a:t>
            </a:r>
            <a:r>
              <a:rPr lang="ko-KR" altLang="en-US" dirty="0"/>
              <a:t>과정으로는 중복데이터를 삭제한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missing value</a:t>
            </a:r>
            <a:r>
              <a:rPr lang="ko-KR" altLang="en-US" dirty="0"/>
              <a:t>를 찾고</a:t>
            </a:r>
            <a:r>
              <a:rPr lang="en-US" altLang="ko-KR" dirty="0"/>
              <a:t>, </a:t>
            </a:r>
            <a:r>
              <a:rPr lang="en-US" altLang="ko-KR" dirty="0" err="1"/>
              <a:t>NaN</a:t>
            </a:r>
            <a:r>
              <a:rPr lang="en-US" altLang="ko-KR" dirty="0"/>
              <a:t> value</a:t>
            </a:r>
            <a:r>
              <a:rPr lang="ko-KR" altLang="en-US" dirty="0"/>
              <a:t>에 해당하는 </a:t>
            </a:r>
            <a:r>
              <a:rPr lang="en-US" altLang="ko-KR" dirty="0"/>
              <a:t>row</a:t>
            </a:r>
            <a:r>
              <a:rPr lang="ko-KR" altLang="en-US" dirty="0"/>
              <a:t>를 </a:t>
            </a:r>
            <a:r>
              <a:rPr lang="en-US" altLang="ko-KR" dirty="0"/>
              <a:t>drop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Scaling</a:t>
            </a:r>
            <a:r>
              <a:rPr lang="ko-KR" altLang="en-US" dirty="0"/>
              <a:t>은 </a:t>
            </a:r>
            <a:r>
              <a:rPr lang="en-US" altLang="ko-KR" dirty="0"/>
              <a:t>Min-Max, Standard, Robust 3</a:t>
            </a:r>
            <a:r>
              <a:rPr lang="ko-KR" altLang="en-US" dirty="0"/>
              <a:t>가지로 진행했는데 정확도가 가장 높았던 </a:t>
            </a:r>
            <a:r>
              <a:rPr lang="en-US" altLang="ko-KR" dirty="0"/>
              <a:t>Standard Scaler</a:t>
            </a:r>
            <a:r>
              <a:rPr lang="ko-KR" altLang="en-US" dirty="0"/>
              <a:t>로 진행하였습니다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927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242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478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759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</a:t>
            </a:r>
            <a:r>
              <a:rPr lang="en-US" altLang="ko-KR" dirty="0"/>
              <a:t>indicator.csv</a:t>
            </a:r>
            <a:r>
              <a:rPr lang="ko-KR" altLang="en-US" dirty="0"/>
              <a:t>파일을 이용하여</a:t>
            </a:r>
            <a:r>
              <a:rPr lang="en-US" altLang="ko-KR" dirty="0"/>
              <a:t>, </a:t>
            </a:r>
            <a:r>
              <a:rPr lang="en-US" altLang="ko-KR" dirty="0" err="1"/>
              <a:t>IndicatorName</a:t>
            </a:r>
            <a:r>
              <a:rPr lang="en-US" altLang="ko-KR" dirty="0"/>
              <a:t>(Feature)</a:t>
            </a:r>
            <a:r>
              <a:rPr lang="ko-KR" altLang="en-US" dirty="0"/>
              <a:t>에 있는</a:t>
            </a:r>
          </a:p>
          <a:p>
            <a:r>
              <a:rPr lang="en-US" altLang="ko-KR" dirty="0"/>
              <a:t>- 1</a:t>
            </a:r>
            <a:r>
              <a:rPr lang="ko-KR" altLang="en-US" dirty="0"/>
              <a:t>인당 </a:t>
            </a:r>
            <a:r>
              <a:rPr lang="en-US" altLang="ko-KR" dirty="0"/>
              <a:t>CO2 </a:t>
            </a:r>
            <a:r>
              <a:rPr lang="ko-KR" altLang="en-US" dirty="0"/>
              <a:t>배출량과 </a:t>
            </a:r>
            <a:r>
              <a:rPr lang="en-US" altLang="ko-KR" dirty="0"/>
              <a:t>2005</a:t>
            </a:r>
            <a:r>
              <a:rPr lang="ko-KR" altLang="en-US" dirty="0"/>
              <a:t>년 미국달러기준 </a:t>
            </a:r>
            <a:r>
              <a:rPr lang="en-US" altLang="ko-KR" dirty="0"/>
              <a:t>1</a:t>
            </a:r>
            <a:r>
              <a:rPr lang="ko-KR" altLang="en-US" dirty="0"/>
              <a:t>인당 </a:t>
            </a:r>
            <a:r>
              <a:rPr lang="en-US" altLang="ko-KR" dirty="0"/>
              <a:t>GDP </a:t>
            </a:r>
            <a:r>
              <a:rPr lang="ko-KR" altLang="en-US" dirty="0"/>
              <a:t>값을 이용할 예정입니다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preprocessing </a:t>
            </a:r>
            <a:r>
              <a:rPr lang="ko-KR" altLang="en-US" dirty="0"/>
              <a:t>과정으로는 </a:t>
            </a:r>
            <a:r>
              <a:rPr lang="en-US" altLang="ko-KR" dirty="0"/>
              <a:t>missing value</a:t>
            </a:r>
            <a:r>
              <a:rPr lang="ko-KR" altLang="en-US" dirty="0"/>
              <a:t>를 찾고</a:t>
            </a:r>
            <a:r>
              <a:rPr lang="en-US" altLang="ko-KR" dirty="0"/>
              <a:t>, </a:t>
            </a:r>
            <a:r>
              <a:rPr lang="en-US" altLang="ko-KR" dirty="0" err="1"/>
              <a:t>NaN</a:t>
            </a:r>
            <a:r>
              <a:rPr lang="en-US" altLang="ko-KR" dirty="0"/>
              <a:t> value</a:t>
            </a:r>
            <a:r>
              <a:rPr lang="ko-KR" altLang="en-US" dirty="0"/>
              <a:t>를 다른 값으로 대체 후 중복데이터를 삭제 할 예정이며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또한 </a:t>
            </a:r>
            <a:r>
              <a:rPr lang="en-US" altLang="ko-KR" dirty="0"/>
              <a:t>k-means, DB scan, EM </a:t>
            </a:r>
            <a:r>
              <a:rPr lang="ko-KR" altLang="en-US" dirty="0"/>
              <a:t>알고리즘을 사용하여 데이터 분석을 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044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103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551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903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73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55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70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데이터셋을 불러오면 각 </a:t>
            </a:r>
            <a:r>
              <a:rPr lang="en-US" altLang="ko-KR" dirty="0"/>
              <a:t>Feature</a:t>
            </a:r>
            <a:r>
              <a:rPr lang="ko-KR" altLang="en-US" dirty="0"/>
              <a:t>에 대해서 변수유형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 등의 정보를 제공해주며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Feature</a:t>
            </a:r>
            <a:r>
              <a:rPr lang="ko-KR" altLang="en-US" dirty="0"/>
              <a:t>를 사용할지 말지 선택할 수 있고</a:t>
            </a:r>
            <a:r>
              <a:rPr lang="en-US" altLang="ko-KR" dirty="0"/>
              <a:t>, Target Feature</a:t>
            </a:r>
            <a:r>
              <a:rPr lang="ko-KR" altLang="en-US" dirty="0"/>
              <a:t> 설정이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진행했던 </a:t>
            </a:r>
            <a:r>
              <a:rPr lang="en-US" altLang="ko-KR" dirty="0"/>
              <a:t>Classification</a:t>
            </a:r>
            <a:r>
              <a:rPr lang="ko-KR" altLang="en-US" dirty="0"/>
              <a:t>처럼 </a:t>
            </a:r>
            <a:r>
              <a:rPr lang="en-US" altLang="ko-KR" dirty="0"/>
              <a:t>Index</a:t>
            </a:r>
            <a:r>
              <a:rPr lang="ko-KR" altLang="en-US" dirty="0"/>
              <a:t>값과 </a:t>
            </a:r>
            <a:r>
              <a:rPr lang="en-US" altLang="ko-KR" dirty="0"/>
              <a:t>id</a:t>
            </a:r>
            <a:r>
              <a:rPr lang="ko-KR" altLang="en-US" dirty="0"/>
              <a:t>값을 사용하지 않았으며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Target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로는 </a:t>
            </a:r>
            <a:r>
              <a:rPr lang="en-US" altLang="ko-KR" dirty="0"/>
              <a:t>satisfaction</a:t>
            </a:r>
            <a:r>
              <a:rPr lang="ko-KR" altLang="en-US" dirty="0"/>
              <a:t>을 설정하였다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25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탐색을 한 뒤에는 해당 </a:t>
            </a:r>
            <a:r>
              <a:rPr lang="en-US" altLang="ko-KR" dirty="0"/>
              <a:t>Feature</a:t>
            </a:r>
            <a:r>
              <a:rPr lang="ko-KR" altLang="en-US" dirty="0"/>
              <a:t>들이 </a:t>
            </a:r>
            <a:r>
              <a:rPr lang="en-US" altLang="ko-KR" dirty="0"/>
              <a:t>Target</a:t>
            </a:r>
            <a:r>
              <a:rPr lang="ko-KR" altLang="en-US" dirty="0"/>
              <a:t>과 어느정도 연관성이 있는지 결과를 시각화해서 보여준다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91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알고리즘은 </a:t>
            </a:r>
            <a:r>
              <a:rPr lang="en-US" altLang="ko-KR" dirty="0"/>
              <a:t>Classification</a:t>
            </a:r>
            <a:r>
              <a:rPr lang="ko-KR" altLang="en-US" dirty="0"/>
              <a:t>에서 진행했던 </a:t>
            </a:r>
            <a:r>
              <a:rPr lang="en-US" altLang="ko-KR" dirty="0"/>
              <a:t>Decision Tree</a:t>
            </a:r>
            <a:r>
              <a:rPr lang="ko-KR" altLang="en-US" dirty="0"/>
              <a:t>를 선택하였고 </a:t>
            </a:r>
            <a:r>
              <a:rPr lang="en-US" altLang="ko-KR" dirty="0"/>
              <a:t>parameter</a:t>
            </a:r>
            <a:r>
              <a:rPr lang="ko-KR" altLang="en-US" dirty="0"/>
              <a:t>는 최적화 된 값을 설정하였다</a:t>
            </a:r>
            <a:r>
              <a:rPr lang="en-US" altLang="ko-KR" dirty="0"/>
              <a:t>.(</a:t>
            </a:r>
            <a:r>
              <a:rPr lang="ko-KR" altLang="en-US" dirty="0"/>
              <a:t>학습</a:t>
            </a:r>
            <a:r>
              <a:rPr lang="en-US" altLang="ko-KR" dirty="0"/>
              <a:t>-</a:t>
            </a:r>
            <a:r>
              <a:rPr lang="ko-KR" altLang="en-US" dirty="0"/>
              <a:t>평가 데이터의 비율은 </a:t>
            </a:r>
            <a:r>
              <a:rPr lang="en-US" altLang="ko-KR" dirty="0"/>
              <a:t>2:8</a:t>
            </a:r>
            <a:r>
              <a:rPr lang="ko-KR" altLang="en-US" dirty="0"/>
              <a:t>로 진행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모델 실행결과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실제값에</a:t>
            </a:r>
            <a:r>
              <a:rPr lang="ko-KR" altLang="en-US" dirty="0"/>
              <a:t> 해당하는 데이터를 시각화해서 보여주고</a:t>
            </a:r>
            <a:r>
              <a:rPr lang="en-US" altLang="ko-KR" dirty="0"/>
              <a:t>, Target</a:t>
            </a:r>
            <a:r>
              <a:rPr lang="ko-KR" altLang="en-US" dirty="0"/>
              <a:t>변수에 대한 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ko-KR" altLang="en-US" dirty="0"/>
              <a:t> 등을 알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트리그래프와 클래스별 확률 예측정보 및 결과 데이터를 다운로드 받을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78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에서 진행했던 </a:t>
            </a:r>
            <a:r>
              <a:rPr lang="en-US" altLang="ko-KR" dirty="0"/>
              <a:t>Classification</a:t>
            </a:r>
            <a:r>
              <a:rPr lang="ko-KR" altLang="en-US" dirty="0"/>
              <a:t>의 최적 </a:t>
            </a:r>
            <a:r>
              <a:rPr lang="en-US" altLang="ko-KR" dirty="0"/>
              <a:t>parameter</a:t>
            </a:r>
            <a:r>
              <a:rPr lang="ko-KR" altLang="en-US" dirty="0"/>
              <a:t>값과 </a:t>
            </a:r>
            <a:r>
              <a:rPr lang="en-US" altLang="ko-KR" dirty="0"/>
              <a:t>Wise Prophet</a:t>
            </a:r>
            <a:r>
              <a:rPr lang="ko-KR" altLang="en-US" dirty="0"/>
              <a:t>에서 진행한 </a:t>
            </a:r>
            <a:r>
              <a:rPr lang="en-US" altLang="ko-KR" dirty="0"/>
              <a:t>Classification</a:t>
            </a:r>
            <a:r>
              <a:rPr lang="ko-KR" altLang="en-US" dirty="0"/>
              <a:t>의 최적 </a:t>
            </a:r>
            <a:r>
              <a:rPr lang="en-US" altLang="ko-KR" dirty="0"/>
              <a:t>parameter</a:t>
            </a:r>
            <a:r>
              <a:rPr lang="ko-KR" altLang="en-US" dirty="0"/>
              <a:t>값을 비교해보니 </a:t>
            </a:r>
            <a:endParaRPr lang="en-US" altLang="ko-KR" dirty="0"/>
          </a:p>
          <a:p>
            <a:r>
              <a:rPr lang="ko-KR" altLang="en-US" dirty="0"/>
              <a:t>큰 차이가 없는 것을 발견할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Clustering</a:t>
            </a:r>
            <a:r>
              <a:rPr lang="ko-KR" altLang="en-US" dirty="0"/>
              <a:t>도 마찬가지로 </a:t>
            </a:r>
            <a:r>
              <a:rPr lang="en-US" altLang="ko-KR" dirty="0"/>
              <a:t>K-means</a:t>
            </a:r>
            <a:r>
              <a:rPr lang="ko-KR" altLang="en-US" dirty="0"/>
              <a:t>로 돌렸을 때 쉽게 최적의 파라미터 값을 찾아주는 것을 볼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614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마우스클릭 몇 번으로 데이터선택</a:t>
            </a:r>
            <a:r>
              <a:rPr lang="en-US" altLang="ko-KR" dirty="0"/>
              <a:t>, </a:t>
            </a:r>
            <a:r>
              <a:rPr lang="ko-KR" altLang="en-US" dirty="0"/>
              <a:t>데이터변환</a:t>
            </a:r>
            <a:r>
              <a:rPr lang="en-US" altLang="ko-KR" dirty="0"/>
              <a:t>, </a:t>
            </a:r>
            <a:r>
              <a:rPr lang="ko-KR" altLang="en-US" dirty="0"/>
              <a:t>알고리즘선택</a:t>
            </a:r>
            <a:r>
              <a:rPr lang="en-US" altLang="ko-KR" dirty="0"/>
              <a:t>, </a:t>
            </a:r>
            <a:r>
              <a:rPr lang="ko-KR" altLang="en-US" dirty="0"/>
              <a:t>반복실행을 할 수 있어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대해서 모르는 사람도 쉽게 접근할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유저가 데이터 옵션을 선택할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모델학습결과에 대해 시각화해서 보여주기 때문에 이해하기 쉽다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모델 실행후에는 트리그래프나 클래스별 확률 예측정보 및 결과데이터셋을 다운로드 받을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42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업로드 할 수 있는 데이터셋의 용량이 </a:t>
            </a:r>
            <a:r>
              <a:rPr lang="ko-KR" altLang="en-US" dirty="0" err="1"/>
              <a:t>제한되어있다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선택할 수 있는 알고리즘이 한정되어 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서버와 연결이 자주 끊긴다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유일값이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개 이상인 </a:t>
            </a:r>
            <a:r>
              <a:rPr lang="ko-KR" altLang="en-US" dirty="0" err="1"/>
              <a:t>카테고리컬</a:t>
            </a:r>
            <a:r>
              <a:rPr lang="ko-KR" altLang="en-US" dirty="0"/>
              <a:t> 데이터는 사용할 수 없다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476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멤버역할입니다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328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전체적인 과정을 다 같이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92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주제로는 </a:t>
            </a:r>
            <a:r>
              <a:rPr lang="en-US" altLang="ko-KR" dirty="0"/>
              <a:t>"</a:t>
            </a:r>
            <a:r>
              <a:rPr lang="ko-KR" altLang="en-US" dirty="0"/>
              <a:t>항공 서비스를 이용하는 승객 만족도 예측</a:t>
            </a:r>
            <a:r>
              <a:rPr lang="en-US" altLang="ko-KR" dirty="0"/>
              <a:t>"</a:t>
            </a:r>
            <a:r>
              <a:rPr lang="ko-KR" altLang="en-US" dirty="0"/>
              <a:t>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항공기를 이용하는 고객들의 정보와 고객들이 응답한 </a:t>
            </a:r>
            <a:r>
              <a:rPr lang="ko-KR" altLang="en-US" dirty="0" err="1"/>
              <a:t>앙케이트를</a:t>
            </a:r>
            <a:r>
              <a:rPr lang="ko-KR" altLang="en-US" dirty="0"/>
              <a:t> 통해 </a:t>
            </a:r>
          </a:p>
          <a:p>
            <a:r>
              <a:rPr lang="ko-KR" altLang="en-US" dirty="0"/>
              <a:t>어떤 고객들이 만족도가 높고</a:t>
            </a:r>
            <a:r>
              <a:rPr lang="en-US" altLang="ko-KR" dirty="0"/>
              <a:t>, </a:t>
            </a:r>
            <a:r>
              <a:rPr lang="ko-KR" altLang="en-US" dirty="0"/>
              <a:t>어떤 서비스가 전체적인 만족도에 영향을 주는지 분석해봤습니다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14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데이터는 </a:t>
            </a:r>
            <a:r>
              <a:rPr lang="en-US" altLang="ko-KR" dirty="0" err="1"/>
              <a:t>kaggle</a:t>
            </a:r>
            <a:r>
              <a:rPr lang="ko-KR" altLang="en-US" dirty="0"/>
              <a:t>에 있는 공항 승객 만족도에서 수집하였습니다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4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탑승객의 성별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여행유형과 같이 고객에 대한 정보와 </a:t>
            </a:r>
            <a:endParaRPr lang="en-US" altLang="ko-KR" dirty="0"/>
          </a:p>
          <a:p>
            <a:r>
              <a:rPr lang="ko-KR" altLang="en-US" dirty="0"/>
              <a:t>청결도나 서비스 상태에 대해 고객들이 평가한 점수 등 다양한 </a:t>
            </a:r>
            <a:r>
              <a:rPr lang="en-US" altLang="ko-KR" dirty="0"/>
              <a:t>Feature</a:t>
            </a:r>
            <a:r>
              <a:rPr lang="ko-KR" altLang="en-US" dirty="0"/>
              <a:t>들이 있는데</a:t>
            </a:r>
            <a:endParaRPr lang="en-US" altLang="ko-KR" dirty="0"/>
          </a:p>
          <a:p>
            <a:r>
              <a:rPr lang="ko-KR" altLang="en-US" dirty="0"/>
              <a:t>그 중에서도 </a:t>
            </a:r>
            <a:r>
              <a:rPr lang="en-US" altLang="ko-KR" dirty="0"/>
              <a:t>Satisfaction</a:t>
            </a:r>
            <a:r>
              <a:rPr lang="ko-KR" altLang="en-US" dirty="0"/>
              <a:t>을 </a:t>
            </a:r>
            <a:r>
              <a:rPr lang="en-US" altLang="ko-KR" dirty="0"/>
              <a:t>target</a:t>
            </a:r>
            <a:r>
              <a:rPr lang="ko-KR" altLang="en-US" dirty="0"/>
              <a:t>으로 삼아 나머지 데이터들을 이용하여 </a:t>
            </a:r>
          </a:p>
          <a:p>
            <a:r>
              <a:rPr lang="en-US" altLang="ko-KR" dirty="0"/>
              <a:t>satisfaction(</a:t>
            </a:r>
            <a:r>
              <a:rPr lang="ko-KR" altLang="en-US" dirty="0"/>
              <a:t>만족도</a:t>
            </a:r>
            <a:r>
              <a:rPr lang="en-US" altLang="ko-KR" dirty="0"/>
              <a:t>)</a:t>
            </a:r>
            <a:r>
              <a:rPr lang="ko-KR" altLang="en-US" dirty="0"/>
              <a:t>에 가장 영향을 많이 미치는 </a:t>
            </a:r>
            <a:r>
              <a:rPr lang="en-US" altLang="ko-KR" dirty="0"/>
              <a:t>column</a:t>
            </a:r>
            <a:r>
              <a:rPr lang="ko-KR" altLang="en-US" dirty="0"/>
              <a:t>들에 대해서 알아보았습니다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09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검사결과 </a:t>
            </a:r>
            <a:r>
              <a:rPr lang="en-US" altLang="ko-KR" dirty="0"/>
              <a:t>csv</a:t>
            </a:r>
            <a:r>
              <a:rPr lang="ko-KR" altLang="en-US" dirty="0"/>
              <a:t>파일 안에는 </a:t>
            </a:r>
            <a:r>
              <a:rPr lang="en-US" altLang="ko-KR" dirty="0"/>
              <a:t>(103904</a:t>
            </a:r>
            <a:r>
              <a:rPr lang="ko-KR" altLang="en-US" dirty="0"/>
              <a:t>개의 </a:t>
            </a:r>
            <a:r>
              <a:rPr lang="en-US" altLang="ko-KR" dirty="0"/>
              <a:t>row)</a:t>
            </a:r>
            <a:r>
              <a:rPr lang="ko-KR" altLang="en-US" dirty="0"/>
              <a:t>와 </a:t>
            </a:r>
            <a:r>
              <a:rPr lang="en-US" altLang="ko-KR" dirty="0"/>
              <a:t>(25</a:t>
            </a:r>
            <a:r>
              <a:rPr lang="ko-KR" altLang="en-US" dirty="0"/>
              <a:t>개의 </a:t>
            </a:r>
            <a:r>
              <a:rPr lang="en-US" altLang="ko-KR" dirty="0"/>
              <a:t>column)</a:t>
            </a:r>
            <a:r>
              <a:rPr lang="ko-KR" altLang="en-US" dirty="0"/>
              <a:t>을 가지고 있었으며</a:t>
            </a:r>
            <a:r>
              <a:rPr lang="en-US" altLang="ko-KR" dirty="0"/>
              <a:t>, </a:t>
            </a:r>
            <a:r>
              <a:rPr lang="ko-KR" altLang="en-US" dirty="0"/>
              <a:t>도착지연시간 </a:t>
            </a:r>
            <a:r>
              <a:rPr lang="en-US" altLang="ko-KR" dirty="0"/>
              <a:t>Feature</a:t>
            </a:r>
            <a:r>
              <a:rPr lang="ko-KR" altLang="en-US" dirty="0"/>
              <a:t>에서 </a:t>
            </a:r>
            <a:r>
              <a:rPr lang="en-US" altLang="ko-KR" dirty="0"/>
              <a:t>310</a:t>
            </a:r>
            <a:r>
              <a:rPr lang="ko-KR" altLang="en-US" dirty="0"/>
              <a:t>개의 </a:t>
            </a:r>
            <a:r>
              <a:rPr lang="en-US" altLang="ko-KR" dirty="0"/>
              <a:t>Missing value</a:t>
            </a:r>
            <a:r>
              <a:rPr lang="ko-KR" altLang="en-US" dirty="0"/>
              <a:t>가 발견되는 것을 확인하였습니다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9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 Preprocessing </a:t>
            </a:r>
            <a:r>
              <a:rPr lang="ko-KR" altLang="en-US" dirty="0"/>
              <a:t>과정으로는 컬럼들의 관계를 살펴보고 필요 없는 </a:t>
            </a:r>
            <a:r>
              <a:rPr lang="en-US" altLang="ko-KR" dirty="0"/>
              <a:t>[id]</a:t>
            </a:r>
            <a:r>
              <a:rPr lang="ko-KR" altLang="en-US" dirty="0"/>
              <a:t>컬럼들을 </a:t>
            </a:r>
            <a:r>
              <a:rPr lang="en-US" altLang="ko-KR" dirty="0"/>
              <a:t>drop</a:t>
            </a:r>
            <a:r>
              <a:rPr lang="ko-KR" altLang="en-US" dirty="0"/>
              <a:t>한 뒤</a:t>
            </a:r>
            <a:endParaRPr lang="en-US" altLang="ko-KR" dirty="0"/>
          </a:p>
          <a:p>
            <a:r>
              <a:rPr lang="ko-KR" altLang="en-US" dirty="0"/>
              <a:t>도착지연시간 컬럼에서 발견했던 </a:t>
            </a:r>
            <a:r>
              <a:rPr lang="en-US" altLang="ko-KR" dirty="0"/>
              <a:t>missing </a:t>
            </a:r>
            <a:r>
              <a:rPr lang="en-US" altLang="ko-KR" dirty="0" err="1"/>
              <a:t>vlaue</a:t>
            </a:r>
            <a:r>
              <a:rPr lang="ko-KR" altLang="en-US" dirty="0"/>
              <a:t>를 </a:t>
            </a:r>
            <a:r>
              <a:rPr lang="en-US" altLang="ko-KR" dirty="0" err="1"/>
              <a:t>NaN</a:t>
            </a:r>
            <a:r>
              <a:rPr lang="ko-KR" altLang="en-US" dirty="0"/>
              <a:t>값으로 바꾼 후 해당 </a:t>
            </a:r>
            <a:r>
              <a:rPr lang="en-US" altLang="ko-KR" dirty="0"/>
              <a:t>row</a:t>
            </a:r>
            <a:r>
              <a:rPr lang="ko-KR" altLang="en-US" dirty="0"/>
              <a:t>들을 제거하고</a:t>
            </a:r>
          </a:p>
          <a:p>
            <a:r>
              <a:rPr lang="ko-KR" altLang="en-US" dirty="0"/>
              <a:t>중복 데이터</a:t>
            </a:r>
            <a:r>
              <a:rPr lang="en-US" altLang="ko-KR" dirty="0"/>
              <a:t>, </a:t>
            </a:r>
            <a:r>
              <a:rPr lang="ko-KR" altLang="en-US" dirty="0" err="1"/>
              <a:t>아웃라이어</a:t>
            </a:r>
            <a:r>
              <a:rPr lang="ko-KR" altLang="en-US" dirty="0"/>
              <a:t> 등을 삭제한 뒤 </a:t>
            </a:r>
            <a:r>
              <a:rPr lang="en-US" altLang="ko-KR" dirty="0"/>
              <a:t>Label Encoding</a:t>
            </a:r>
            <a:r>
              <a:rPr lang="ko-KR" altLang="en-US" dirty="0"/>
              <a:t>을 통해 문자로 되어있는 데이터들을 숫자형태로 바꿔줬습니다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Scaling</a:t>
            </a:r>
            <a:r>
              <a:rPr lang="ko-KR" altLang="en-US" dirty="0"/>
              <a:t>은 </a:t>
            </a:r>
            <a:r>
              <a:rPr lang="en-US" altLang="ko-KR" dirty="0"/>
              <a:t>Min-Max, Standard, Robust 3</a:t>
            </a:r>
            <a:r>
              <a:rPr lang="ko-KR" altLang="en-US" dirty="0"/>
              <a:t>가지로 진행했는데 정확도가 가장 높았던 </a:t>
            </a:r>
            <a:r>
              <a:rPr lang="en-US" altLang="ko-KR" dirty="0"/>
              <a:t>Standard Scaler</a:t>
            </a:r>
            <a:r>
              <a:rPr lang="ko-KR" altLang="en-US" dirty="0"/>
              <a:t>로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47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알고리즘으로는 </a:t>
            </a:r>
            <a:r>
              <a:rPr lang="en-US" altLang="ko-KR" dirty="0"/>
              <a:t>Decision Tree, Logistic Regression, Linear SVM 3</a:t>
            </a:r>
            <a:r>
              <a:rPr lang="ko-KR" altLang="en-US" dirty="0"/>
              <a:t>가지를 활용하여 데이터를 분석하였습니다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1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orldbank/world-development-indicator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teejmahal20/airline-passenger-satisfac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9309" y="2447473"/>
            <a:ext cx="6113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Term</a:t>
            </a:r>
            <a:r>
              <a:rPr lang="ko-KR" altLang="en-US" sz="6000" b="1" spc="-3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Project Final</a:t>
            </a:r>
            <a:endParaRPr lang="ko-KR" altLang="en-US" sz="6000" b="1" spc="-3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96727" y="4938907"/>
            <a:ext cx="2675554" cy="124480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>
              <a:tabLst>
                <a:tab pos="441325" algn="l"/>
              </a:tabLst>
            </a:pPr>
            <a:r>
              <a:rPr lang="en-US" altLang="ko-KR" dirty="0">
                <a:latin typeface="+mn-ea"/>
              </a:rPr>
              <a:t>201433705 </a:t>
            </a:r>
            <a:r>
              <a:rPr lang="ko-KR" altLang="en-US" dirty="0">
                <a:latin typeface="+mn-ea"/>
              </a:rPr>
              <a:t>이진원</a:t>
            </a:r>
            <a:endParaRPr lang="en-US" altLang="ko-KR" dirty="0">
              <a:latin typeface="+mn-ea"/>
            </a:endParaRPr>
          </a:p>
          <a:p>
            <a:pPr algn="ctr" fontAlgn="ctr">
              <a:tabLst>
                <a:tab pos="441325" algn="l"/>
              </a:tabLst>
            </a:pPr>
            <a:r>
              <a:rPr lang="en-US" altLang="ko-KR" dirty="0">
                <a:latin typeface="+mn-ea"/>
              </a:rPr>
              <a:t>201433706 </a:t>
            </a:r>
            <a:r>
              <a:rPr lang="ko-KR" altLang="en-US" dirty="0" err="1">
                <a:latin typeface="+mn-ea"/>
              </a:rPr>
              <a:t>이하림</a:t>
            </a:r>
            <a:endParaRPr lang="en-US" altLang="ko-KR" dirty="0">
              <a:latin typeface="+mn-ea"/>
            </a:endParaRPr>
          </a:p>
          <a:p>
            <a:pPr algn="ctr" fontAlgn="ctr"/>
            <a:r>
              <a:rPr lang="en-US" altLang="ko-KR" dirty="0">
                <a:latin typeface="+mn-ea"/>
              </a:rPr>
              <a:t>201533647 </a:t>
            </a:r>
            <a:r>
              <a:rPr lang="ko-KR" altLang="en-US" dirty="0">
                <a:latin typeface="+mn-ea"/>
              </a:rPr>
              <a:t>배태원</a:t>
            </a:r>
            <a:endParaRPr lang="en-US" altLang="ko-KR" dirty="0">
              <a:latin typeface="+mn-ea"/>
            </a:endParaRPr>
          </a:p>
          <a:p>
            <a:pPr algn="ctr" fontAlgn="ctr"/>
            <a:r>
              <a:rPr lang="en-US" altLang="ko-KR" dirty="0">
                <a:latin typeface="+mn-ea"/>
              </a:rPr>
              <a:t>201835434 </a:t>
            </a:r>
            <a:r>
              <a:rPr lang="ko-KR" altLang="ko-KR" dirty="0">
                <a:latin typeface="+mn-ea"/>
              </a:rPr>
              <a:t>김주현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C695FB6B-BFEB-44E2-9CDB-46C77F8979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BB1DA-42A9-4FC0-A159-1F05F5D0D60F}"/>
              </a:ext>
            </a:extLst>
          </p:cNvPr>
          <p:cNvSpPr txBox="1"/>
          <p:nvPr/>
        </p:nvSpPr>
        <p:spPr>
          <a:xfrm>
            <a:off x="3039286" y="1985808"/>
            <a:ext cx="267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+mn-ea"/>
              </a:rPr>
              <a:t>Machine Learning</a:t>
            </a:r>
            <a:endParaRPr lang="ko-KR" altLang="en-US" sz="24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1-5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Data Analysis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7B026-52C5-4706-BE84-2EC98ABD38A4}"/>
              </a:ext>
            </a:extLst>
          </p:cNvPr>
          <p:cNvSpPr txBox="1"/>
          <p:nvPr/>
        </p:nvSpPr>
        <p:spPr>
          <a:xfrm>
            <a:off x="1160818" y="1573374"/>
            <a:ext cx="189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Evaluation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Picture 16" descr="Measuring Performance: AUC (AUROC) – Glass Box">
            <a:extLst>
              <a:ext uri="{FF2B5EF4-FFF2-40B4-BE49-F238E27FC236}">
                <a16:creationId xmlns:a16="http://schemas.microsoft.com/office/drawing/2014/main" id="{95EE45D2-5662-4666-B7D1-955495C0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05" y="4410720"/>
            <a:ext cx="2546107" cy="19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E8C5D20B-F6DB-43F6-BBD2-F68A4DCD4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8"/>
          <a:stretch/>
        </p:blipFill>
        <p:spPr bwMode="auto">
          <a:xfrm>
            <a:off x="1485432" y="2404192"/>
            <a:ext cx="2753654" cy="157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572585-80BD-40EC-B058-0D46DF20956B}"/>
              </a:ext>
            </a:extLst>
          </p:cNvPr>
          <p:cNvSpPr txBox="1"/>
          <p:nvPr/>
        </p:nvSpPr>
        <p:spPr>
          <a:xfrm>
            <a:off x="1485432" y="4123875"/>
            <a:ext cx="1804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ROC - curve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AE12BA-7D46-4AD4-90DB-8D34A44A706F}"/>
              </a:ext>
            </a:extLst>
          </p:cNvPr>
          <p:cNvSpPr txBox="1"/>
          <p:nvPr/>
        </p:nvSpPr>
        <p:spPr>
          <a:xfrm>
            <a:off x="1469733" y="1975777"/>
            <a:ext cx="2876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K-fold cross validation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9E7C244-A9D1-4968-B537-435EFFF92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85" y="1973484"/>
            <a:ext cx="4299196" cy="414394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A3CC519-89BE-46E4-BF09-0E441DC2304A}"/>
              </a:ext>
            </a:extLst>
          </p:cNvPr>
          <p:cNvSpPr txBox="1"/>
          <p:nvPr/>
        </p:nvSpPr>
        <p:spPr>
          <a:xfrm>
            <a:off x="5905885" y="1507361"/>
            <a:ext cx="1644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Grid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Search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71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1-5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Data Analysis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A682E-A7E9-4FEB-9D8F-26542C16A90B}"/>
              </a:ext>
            </a:extLst>
          </p:cNvPr>
          <p:cNvSpPr txBox="1"/>
          <p:nvPr/>
        </p:nvSpPr>
        <p:spPr>
          <a:xfrm>
            <a:off x="1160818" y="1573374"/>
            <a:ext cx="189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7B7702-94B2-4891-B5F9-284267CB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38" y="2999699"/>
            <a:ext cx="8809994" cy="13246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1A2C4C-EDBB-4F7C-9918-FCCDDA14948B}"/>
              </a:ext>
            </a:extLst>
          </p:cNvPr>
          <p:cNvSpPr txBox="1"/>
          <p:nvPr/>
        </p:nvSpPr>
        <p:spPr>
          <a:xfrm>
            <a:off x="1282738" y="2402476"/>
            <a:ext cx="80472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When scaling with the Standard Scaler, it shows the accuracy of each model.</a:t>
            </a:r>
          </a:p>
        </p:txBody>
      </p:sp>
    </p:spTree>
    <p:extLst>
      <p:ext uri="{BB962C8B-B14F-4D97-AF65-F5344CB8AC3E}">
        <p14:creationId xmlns:p14="http://schemas.microsoft.com/office/powerpoint/2010/main" val="368473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1-5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Data Analysis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A682E-A7E9-4FEB-9D8F-26542C16A90B}"/>
              </a:ext>
            </a:extLst>
          </p:cNvPr>
          <p:cNvSpPr txBox="1"/>
          <p:nvPr/>
        </p:nvSpPr>
        <p:spPr>
          <a:xfrm>
            <a:off x="812419" y="1669161"/>
            <a:ext cx="189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4A3EC7E-47A3-4A7D-9F34-B39FA6B9B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9" y="2597049"/>
            <a:ext cx="5258256" cy="325402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E41D80E-5E9D-4460-B32E-B79027138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16" y="2593576"/>
            <a:ext cx="5265876" cy="325402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11DB3-1D18-4593-9CC7-51F0B638C9E1}"/>
              </a:ext>
            </a:extLst>
          </p:cNvPr>
          <p:cNvSpPr/>
          <p:nvPr/>
        </p:nvSpPr>
        <p:spPr>
          <a:xfrm>
            <a:off x="812419" y="5277559"/>
            <a:ext cx="4590720" cy="57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4406A5-C4C6-4B0D-977B-00EDFE302C79}"/>
              </a:ext>
            </a:extLst>
          </p:cNvPr>
          <p:cNvSpPr/>
          <p:nvPr/>
        </p:nvSpPr>
        <p:spPr>
          <a:xfrm>
            <a:off x="6447739" y="5292787"/>
            <a:ext cx="4590720" cy="554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66345-DA86-494C-A83C-6F156F470148}"/>
              </a:ext>
            </a:extLst>
          </p:cNvPr>
          <p:cNvSpPr txBox="1"/>
          <p:nvPr/>
        </p:nvSpPr>
        <p:spPr>
          <a:xfrm>
            <a:off x="812419" y="2145021"/>
            <a:ext cx="2205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k=5 Decision Tree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7F16F1-818B-4509-9CE5-13C113510887}"/>
              </a:ext>
            </a:extLst>
          </p:cNvPr>
          <p:cNvSpPr txBox="1"/>
          <p:nvPr/>
        </p:nvSpPr>
        <p:spPr>
          <a:xfrm>
            <a:off x="6447716" y="2148565"/>
            <a:ext cx="242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k=10 Decision Tree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66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1-5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Data Analysis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A682E-A7E9-4FEB-9D8F-26542C16A90B}"/>
              </a:ext>
            </a:extLst>
          </p:cNvPr>
          <p:cNvSpPr txBox="1"/>
          <p:nvPr/>
        </p:nvSpPr>
        <p:spPr>
          <a:xfrm>
            <a:off x="812419" y="1669161"/>
            <a:ext cx="189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202737-8807-4F3B-BE31-98C0FF68B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9" y="2716264"/>
            <a:ext cx="5265876" cy="24467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11DB3-1D18-4593-9CC7-51F0B638C9E1}"/>
              </a:ext>
            </a:extLst>
          </p:cNvPr>
          <p:cNvSpPr/>
          <p:nvPr/>
        </p:nvSpPr>
        <p:spPr>
          <a:xfrm>
            <a:off x="812419" y="4436235"/>
            <a:ext cx="3470021" cy="726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7FF7123-6C2A-4F1E-9080-D52910F9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39" y="2716264"/>
            <a:ext cx="5243014" cy="237613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4406A5-C4C6-4B0D-977B-00EDFE302C79}"/>
              </a:ext>
            </a:extLst>
          </p:cNvPr>
          <p:cNvSpPr/>
          <p:nvPr/>
        </p:nvSpPr>
        <p:spPr>
          <a:xfrm>
            <a:off x="6447739" y="4436235"/>
            <a:ext cx="3397301" cy="656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FF1CC0-0149-4BC0-A332-75B1589B6B14}"/>
              </a:ext>
            </a:extLst>
          </p:cNvPr>
          <p:cNvSpPr txBox="1"/>
          <p:nvPr/>
        </p:nvSpPr>
        <p:spPr>
          <a:xfrm>
            <a:off x="6447739" y="2145021"/>
            <a:ext cx="303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k=10 Logistic Regression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6B4BFE-7877-4D45-8FC9-BECFAD93D589}"/>
              </a:ext>
            </a:extLst>
          </p:cNvPr>
          <p:cNvSpPr txBox="1"/>
          <p:nvPr/>
        </p:nvSpPr>
        <p:spPr>
          <a:xfrm>
            <a:off x="812419" y="2145021"/>
            <a:ext cx="2876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k=5 Logistic Regression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21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1-5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Data Analysis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A682E-A7E9-4FEB-9D8F-26542C16A90B}"/>
              </a:ext>
            </a:extLst>
          </p:cNvPr>
          <p:cNvSpPr txBox="1"/>
          <p:nvPr/>
        </p:nvSpPr>
        <p:spPr>
          <a:xfrm>
            <a:off x="812419" y="1669161"/>
            <a:ext cx="189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FF1CC0-0149-4BC0-A332-75B1589B6B14}"/>
              </a:ext>
            </a:extLst>
          </p:cNvPr>
          <p:cNvSpPr txBox="1"/>
          <p:nvPr/>
        </p:nvSpPr>
        <p:spPr>
          <a:xfrm>
            <a:off x="6107651" y="2273629"/>
            <a:ext cx="3031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k=10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LinearSVM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6B4BFE-7877-4D45-8FC9-BECFAD93D589}"/>
              </a:ext>
            </a:extLst>
          </p:cNvPr>
          <p:cNvSpPr txBox="1"/>
          <p:nvPr/>
        </p:nvSpPr>
        <p:spPr>
          <a:xfrm>
            <a:off x="494946" y="2273629"/>
            <a:ext cx="2876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k=5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LinearSVM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CC360B1-EE36-47D4-9AA0-5902A5F87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46" y="2751704"/>
            <a:ext cx="5570703" cy="23249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11DB3-1D18-4593-9CC7-51F0B638C9E1}"/>
              </a:ext>
            </a:extLst>
          </p:cNvPr>
          <p:cNvSpPr/>
          <p:nvPr/>
        </p:nvSpPr>
        <p:spPr>
          <a:xfrm>
            <a:off x="496164" y="4358640"/>
            <a:ext cx="5569485" cy="717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B69E08A-AE15-42E5-AC98-C32FFB255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03" y="2752068"/>
            <a:ext cx="5578323" cy="234032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4406A5-C4C6-4B0D-977B-00EDFE302C79}"/>
              </a:ext>
            </a:extLst>
          </p:cNvPr>
          <p:cNvSpPr/>
          <p:nvPr/>
        </p:nvSpPr>
        <p:spPr>
          <a:xfrm>
            <a:off x="6179603" y="4374400"/>
            <a:ext cx="5569485" cy="717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65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1-5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Data Analysis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A682E-A7E9-4FEB-9D8F-26542C16A90B}"/>
              </a:ext>
            </a:extLst>
          </p:cNvPr>
          <p:cNvSpPr txBox="1"/>
          <p:nvPr/>
        </p:nvSpPr>
        <p:spPr>
          <a:xfrm>
            <a:off x="1026522" y="1573923"/>
            <a:ext cx="189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7D853AF-3C84-4407-A83B-73EBD4EC80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t="6225" r="8503" b="10345"/>
          <a:stretch/>
        </p:blipFill>
        <p:spPr>
          <a:xfrm>
            <a:off x="584792" y="2294680"/>
            <a:ext cx="3803137" cy="25298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E38DE2-85AD-4CA3-AA3D-E608DBF989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t="8341" r="9782" b="11473"/>
          <a:stretch/>
        </p:blipFill>
        <p:spPr>
          <a:xfrm>
            <a:off x="7895163" y="2294680"/>
            <a:ext cx="3818429" cy="25298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4CDA93-7AD1-4741-9CB2-852DEAB489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t="7735" r="8537" b="8464"/>
          <a:stretch/>
        </p:blipFill>
        <p:spPr>
          <a:xfrm>
            <a:off x="4187634" y="2294680"/>
            <a:ext cx="3816732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1-5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Data Analysis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A682E-A7E9-4FEB-9D8F-26542C16A90B}"/>
              </a:ext>
            </a:extLst>
          </p:cNvPr>
          <p:cNvSpPr txBox="1"/>
          <p:nvPr/>
        </p:nvSpPr>
        <p:spPr>
          <a:xfrm>
            <a:off x="1026522" y="1573923"/>
            <a:ext cx="189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3B02C-E27F-4162-BB4C-3422AEDA8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1" r="7661" b="8674"/>
          <a:stretch/>
        </p:blipFill>
        <p:spPr>
          <a:xfrm>
            <a:off x="6211347" y="2206934"/>
            <a:ext cx="5393966" cy="31891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315BE8-AF77-4543-BD0A-2A5E6CE43C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t="8227" r="7216" b="9667"/>
          <a:stretch/>
        </p:blipFill>
        <p:spPr>
          <a:xfrm>
            <a:off x="702426" y="2044870"/>
            <a:ext cx="5242354" cy="33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33F5F169-D2D0-46C3-84DD-65541EB954C3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AAF1C-1844-4110-B84B-4B67B3B540BB}"/>
              </a:ext>
            </a:extLst>
          </p:cNvPr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Clustering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331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621184" y="4714987"/>
            <a:ext cx="10949632" cy="14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 between GDP and CO2 emissions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Inter"/>
              </a:rPr>
              <a:t>F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ter"/>
              </a:rPr>
              <a:t>inding the relationship between </a:t>
            </a:r>
            <a:r>
              <a:rPr lang="en-US" altLang="ko-KR" sz="2000" b="1" i="0" dirty="0">
                <a:solidFill>
                  <a:srgbClr val="4C8084"/>
                </a:solidFill>
                <a:effectLst/>
                <a:latin typeface="Inter"/>
              </a:rPr>
              <a:t>CO2 emissions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ter"/>
              </a:rPr>
              <a:t>per countries and </a:t>
            </a:r>
            <a:r>
              <a:rPr lang="en-US" altLang="ko-KR" sz="2000" b="1" i="0" dirty="0">
                <a:solidFill>
                  <a:srgbClr val="4C8084"/>
                </a:solidFill>
                <a:effectLst/>
                <a:latin typeface="Inter"/>
              </a:rPr>
              <a:t>GDP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ter"/>
              </a:rPr>
              <a:t> per countries by clustering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2–1.  Objective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 descr="gdp - 무료 사업개 아이콘">
            <a:extLst>
              <a:ext uri="{FF2B5EF4-FFF2-40B4-BE49-F238E27FC236}">
                <a16:creationId xmlns:a16="http://schemas.microsoft.com/office/drawing/2014/main" id="{F0B1354A-2FBF-46D8-80B4-0194BE39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04" y="1494023"/>
            <a:ext cx="2635679" cy="263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이산화탄소 - 무료 생태와 환경개 아이콘">
            <a:extLst>
              <a:ext uri="{FF2B5EF4-FFF2-40B4-BE49-F238E27FC236}">
                <a16:creationId xmlns:a16="http://schemas.microsoft.com/office/drawing/2014/main" id="{10C4186F-F685-471E-A374-08DB8C22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19" y="1444213"/>
            <a:ext cx="2922797" cy="292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nnect, Connection, Communication, Chain icon">
            <a:extLst>
              <a:ext uri="{FF2B5EF4-FFF2-40B4-BE49-F238E27FC236}">
                <a16:creationId xmlns:a16="http://schemas.microsoft.com/office/drawing/2014/main" id="{B6B2A8DF-0668-4F2F-BF8D-DD097704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836" y="2266807"/>
            <a:ext cx="1160330" cy="127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4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2667" y="1191595"/>
            <a:ext cx="5701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Kaggle</a:t>
            </a:r>
            <a:endParaRPr lang="en-US" altLang="ko-KR" sz="9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6522" y="100692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Data Curation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9F4B58-3C13-4DFD-8828-631953E2EDE3}"/>
              </a:ext>
            </a:extLst>
          </p:cNvPr>
          <p:cNvSpPr txBox="1"/>
          <p:nvPr/>
        </p:nvSpPr>
        <p:spPr>
          <a:xfrm>
            <a:off x="2154472" y="5834532"/>
            <a:ext cx="7883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https://www.kaggle.com/worldbank/world-development-indicators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3CE07-6A41-4082-8EEE-A98C233818A1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B8FCCB-FF39-428A-96D2-C7E6A2866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2" t="20328" r="32375" b="8889"/>
          <a:stretch/>
        </p:blipFill>
        <p:spPr>
          <a:xfrm>
            <a:off x="1412550" y="2112071"/>
            <a:ext cx="4018892" cy="31867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BD5F4-EC2D-4D69-8043-600AAF7A8A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11" t="20328" r="33375" b="10298"/>
          <a:stretch/>
        </p:blipFill>
        <p:spPr>
          <a:xfrm>
            <a:off x="5814738" y="2112070"/>
            <a:ext cx="4018892" cy="31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6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0714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45972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Classification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6301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1559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Clustering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6165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91423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Wise Prophet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59014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64272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Role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n-ea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19FBDDE4-A4B2-4609-ADBF-13A45D767732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A03AADD-0649-4C9D-86E0-E6F7348DC2B3}"/>
              </a:ext>
            </a:extLst>
          </p:cNvPr>
          <p:cNvSpPr txBox="1"/>
          <p:nvPr/>
        </p:nvSpPr>
        <p:spPr>
          <a:xfrm>
            <a:off x="1000680" y="1315739"/>
            <a:ext cx="997211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indicator.csv &amp; Country.csv to use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it-IT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CO2</a:t>
            </a:r>
            <a:r>
              <a:rPr lang="it-IT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emissions (metric tons per capita)</a:t>
            </a:r>
          </a:p>
          <a:p>
            <a:pPr>
              <a:lnSpc>
                <a:spcPct val="150000"/>
              </a:lnSpc>
            </a:pPr>
            <a:r>
              <a:rPr lang="it-IT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it-IT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GDP</a:t>
            </a:r>
            <a:r>
              <a:rPr lang="it-IT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per capita (constant 2005 US$)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ECE1BB-481B-4388-8004-7A0AECB6FD5E}"/>
              </a:ext>
            </a:extLst>
          </p:cNvPr>
          <p:cNvPicPr/>
          <p:nvPr/>
        </p:nvPicPr>
        <p:blipFill rotWithShape="1">
          <a:blip r:embed="rId3"/>
          <a:srcRect l="8711" t="53827" r="33747" b="5409"/>
          <a:stretch/>
        </p:blipFill>
        <p:spPr>
          <a:xfrm>
            <a:off x="6768357" y="2732441"/>
            <a:ext cx="3842535" cy="3015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58A5ED-B5DF-467A-873A-E088F60DFBCE}"/>
              </a:ext>
            </a:extLst>
          </p:cNvPr>
          <p:cNvSpPr/>
          <p:nvPr/>
        </p:nvSpPr>
        <p:spPr>
          <a:xfrm>
            <a:off x="9041258" y="2821507"/>
            <a:ext cx="413149" cy="834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18E3D5-42F3-4CEC-849E-CD762A2E8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59" y="2732441"/>
            <a:ext cx="4594480" cy="30153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FAB551-1C0F-4BC9-9562-83D0E5FC978E}"/>
              </a:ext>
            </a:extLst>
          </p:cNvPr>
          <p:cNvSpPr/>
          <p:nvPr/>
        </p:nvSpPr>
        <p:spPr>
          <a:xfrm>
            <a:off x="2295804" y="3575407"/>
            <a:ext cx="786443" cy="195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EE8FC2-856C-47E5-8635-E6B19A694E74}"/>
              </a:ext>
            </a:extLst>
          </p:cNvPr>
          <p:cNvSpPr/>
          <p:nvPr/>
        </p:nvSpPr>
        <p:spPr>
          <a:xfrm>
            <a:off x="2295804" y="2744524"/>
            <a:ext cx="890718" cy="195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D8FE4-7E44-475B-B8B0-599473389C19}"/>
              </a:ext>
            </a:extLst>
          </p:cNvPr>
          <p:cNvSpPr txBox="1"/>
          <p:nvPr/>
        </p:nvSpPr>
        <p:spPr>
          <a:xfrm>
            <a:off x="1026522" y="1006929"/>
            <a:ext cx="387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2-3. Data inspection &amp; Data Preprocessing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989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6EFB52-CF06-D64A-B997-BED75DDDC3C8}"/>
              </a:ext>
            </a:extLst>
          </p:cNvPr>
          <p:cNvSpPr txBox="1"/>
          <p:nvPr/>
        </p:nvSpPr>
        <p:spPr>
          <a:xfrm>
            <a:off x="1026522" y="1006929"/>
            <a:ext cx="387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2-3. Data inspection &amp; Data Preprocessing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A90B33-5086-CB47-B476-B7082F674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09" y="437393"/>
            <a:ext cx="5683417" cy="4236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7798A0-4168-4340-AF65-305FC0B9D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09" y="4699000"/>
            <a:ext cx="5683417" cy="177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5A3D77-2D6F-B249-8C3E-3B9133EBFB08}"/>
              </a:ext>
            </a:extLst>
          </p:cNvPr>
          <p:cNvSpPr txBox="1"/>
          <p:nvPr/>
        </p:nvSpPr>
        <p:spPr>
          <a:xfrm>
            <a:off x="1000681" y="1796293"/>
            <a:ext cx="4854020" cy="1223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Restructuring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Extract relevant column from 2 dataset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≫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C808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New 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183162-857A-D94C-B578-60A9144FFD1C}"/>
              </a:ext>
            </a:extLst>
          </p:cNvPr>
          <p:cNvSpPr txBox="1"/>
          <p:nvPr/>
        </p:nvSpPr>
        <p:spPr>
          <a:xfrm>
            <a:off x="1000681" y="3698918"/>
            <a:ext cx="5308680" cy="126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Preprocessing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data    ≫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Drop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44469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088BCE9-28AF-4F73-8D32-33BE4F4B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381008"/>
            <a:ext cx="2932403" cy="31203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38FFBD-DCA7-430A-8EE9-BECCEEC84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055" y="2381008"/>
            <a:ext cx="2932403" cy="3120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0BF350-C247-4AC4-AC37-A3C1062C3CCC}"/>
              </a:ext>
            </a:extLst>
          </p:cNvPr>
          <p:cNvSpPr txBox="1"/>
          <p:nvPr/>
        </p:nvSpPr>
        <p:spPr>
          <a:xfrm>
            <a:off x="1000680" y="1308243"/>
            <a:ext cx="99721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Algorithm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it-IT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K-means</a:t>
            </a:r>
            <a:r>
              <a:rPr lang="it-IT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 </a:t>
            </a:r>
            <a:r>
              <a:rPr kumimoji="0" lang="it-IT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it-IT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scan</a:t>
            </a:r>
            <a:r>
              <a:rPr lang="it-IT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		-</a:t>
            </a:r>
            <a:r>
              <a:rPr kumimoji="0" lang="it-IT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EM Algorithm</a:t>
            </a:r>
            <a:endParaRPr kumimoji="0" lang="it-IT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ECAE3A-EA8A-4447-ACFC-7D2616B69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056" y="2381008"/>
            <a:ext cx="2932403" cy="31203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C7341F-00BB-40BD-B80B-088BD2E76414}"/>
              </a:ext>
            </a:extLst>
          </p:cNvPr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2-4. Data Analysis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98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011160-3B47-4607-AE78-5266D507D01C}"/>
              </a:ext>
            </a:extLst>
          </p:cNvPr>
          <p:cNvSpPr txBox="1"/>
          <p:nvPr/>
        </p:nvSpPr>
        <p:spPr>
          <a:xfrm>
            <a:off x="1109940" y="1207732"/>
            <a:ext cx="99721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Evaluation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it-IT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K-means &amp; Elbow Method</a:t>
            </a:r>
            <a:r>
              <a:rPr lang="it-IT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- </a:t>
            </a:r>
            <a:r>
              <a:rPr kumimoji="0" lang="it-IT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K-means &amp; Silhouette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65F7E1-2F93-4A68-9275-687A8F49A713}"/>
              </a:ext>
            </a:extLst>
          </p:cNvPr>
          <p:cNvPicPr/>
          <p:nvPr/>
        </p:nvPicPr>
        <p:blipFill rotWithShape="1">
          <a:blip r:embed="rId3"/>
          <a:srcRect l="10428" t="10773" r="9085" b="5437"/>
          <a:stretch/>
        </p:blipFill>
        <p:spPr>
          <a:xfrm>
            <a:off x="6033660" y="3147566"/>
            <a:ext cx="4154061" cy="16257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1CBF7A-B042-4389-957F-337E67C5AF5B}"/>
              </a:ext>
            </a:extLst>
          </p:cNvPr>
          <p:cNvPicPr/>
          <p:nvPr/>
        </p:nvPicPr>
        <p:blipFill rotWithShape="1">
          <a:blip r:embed="rId4"/>
          <a:srcRect l="10145" t="10238" r="9010" b="3447"/>
          <a:stretch/>
        </p:blipFill>
        <p:spPr>
          <a:xfrm>
            <a:off x="6033659" y="4883983"/>
            <a:ext cx="4261047" cy="153736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27DCCF-8E47-43D2-88D7-009B218ADE8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54981" y="3531740"/>
            <a:ext cx="3573874" cy="279600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A614BA-286E-4BAE-B3AF-E84B007ED7E0}"/>
              </a:ext>
            </a:extLst>
          </p:cNvPr>
          <p:cNvSpPr/>
          <p:nvPr/>
        </p:nvSpPr>
        <p:spPr>
          <a:xfrm>
            <a:off x="2641871" y="3626776"/>
            <a:ext cx="1099214" cy="179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3B569F-63B9-4253-9EAF-4F63CEC3B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842" y="2130840"/>
            <a:ext cx="3036025" cy="13425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ADE1B8D-4EC0-4C68-A980-F7015725E067}"/>
              </a:ext>
            </a:extLst>
          </p:cNvPr>
          <p:cNvPicPr/>
          <p:nvPr/>
        </p:nvPicPr>
        <p:blipFill rotWithShape="1">
          <a:blip r:embed="rId7"/>
          <a:srcRect t="37315" r="28549" b="48409"/>
          <a:stretch/>
        </p:blipFill>
        <p:spPr>
          <a:xfrm>
            <a:off x="6137830" y="2178123"/>
            <a:ext cx="4095231" cy="85275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52824B-E3C0-4DDB-8B81-67124E66AB86}"/>
              </a:ext>
            </a:extLst>
          </p:cNvPr>
          <p:cNvSpPr/>
          <p:nvPr/>
        </p:nvSpPr>
        <p:spPr>
          <a:xfrm>
            <a:off x="9071780" y="2402443"/>
            <a:ext cx="922283" cy="628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3961EA-9E10-4C77-B637-72C55CEB3DCB}"/>
              </a:ext>
            </a:extLst>
          </p:cNvPr>
          <p:cNvSpPr txBox="1"/>
          <p:nvPr/>
        </p:nvSpPr>
        <p:spPr>
          <a:xfrm>
            <a:off x="1026522" y="1006929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2-5. Data Evaluation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9AA71DD-A873-48C1-9D6A-54BF75FF8C65}"/>
              </a:ext>
            </a:extLst>
          </p:cNvPr>
          <p:cNvCxnSpPr>
            <a:cxnSpLocks/>
          </p:cNvCxnSpPr>
          <p:nvPr/>
        </p:nvCxnSpPr>
        <p:spPr>
          <a:xfrm flipH="1">
            <a:off x="2148804" y="5090771"/>
            <a:ext cx="350728" cy="23799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22CF522-2D51-44F6-95DC-FDA3C66AB426}"/>
              </a:ext>
            </a:extLst>
          </p:cNvPr>
          <p:cNvCxnSpPr>
            <a:cxnSpLocks/>
          </p:cNvCxnSpPr>
          <p:nvPr/>
        </p:nvCxnSpPr>
        <p:spPr>
          <a:xfrm flipH="1">
            <a:off x="2499532" y="5316547"/>
            <a:ext cx="274490" cy="2477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9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011160-3B47-4607-AE78-5266D507D01C}"/>
              </a:ext>
            </a:extLst>
          </p:cNvPr>
          <p:cNvSpPr txBox="1"/>
          <p:nvPr/>
        </p:nvSpPr>
        <p:spPr>
          <a:xfrm>
            <a:off x="1000680" y="1184955"/>
            <a:ext cx="99721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Evaluation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- </a:t>
            </a:r>
            <a:r>
              <a:rPr kumimoji="0" lang="it-IT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K-means &amp; silhouette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38E6FE-B109-4DBB-96C3-3DAA43C4AF5D}"/>
              </a:ext>
            </a:extLst>
          </p:cNvPr>
          <p:cNvPicPr/>
          <p:nvPr/>
        </p:nvPicPr>
        <p:blipFill rotWithShape="1">
          <a:blip r:embed="rId3"/>
          <a:srcRect l="11423" t="10238" r="8701" b="6213"/>
          <a:stretch/>
        </p:blipFill>
        <p:spPr>
          <a:xfrm>
            <a:off x="910145" y="3174637"/>
            <a:ext cx="3538565" cy="28018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238EEC-DB48-4DBC-A02D-834CEF834A21}"/>
              </a:ext>
            </a:extLst>
          </p:cNvPr>
          <p:cNvPicPr/>
          <p:nvPr/>
        </p:nvPicPr>
        <p:blipFill rotWithShape="1">
          <a:blip r:embed="rId4"/>
          <a:srcRect l="11423" t="10239" r="8701" b="6554"/>
          <a:stretch/>
        </p:blipFill>
        <p:spPr>
          <a:xfrm>
            <a:off x="4448710" y="3174637"/>
            <a:ext cx="3538565" cy="28018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E68D933-D252-4438-8FFB-DED8A20ECEB5}"/>
              </a:ext>
            </a:extLst>
          </p:cNvPr>
          <p:cNvPicPr/>
          <p:nvPr/>
        </p:nvPicPr>
        <p:blipFill rotWithShape="1">
          <a:blip r:embed="rId5"/>
          <a:srcRect l="11423" t="10239" r="9010" b="6554"/>
          <a:stretch/>
        </p:blipFill>
        <p:spPr>
          <a:xfrm>
            <a:off x="7927461" y="3174637"/>
            <a:ext cx="3538565" cy="28018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D4AAFC-3D75-4D90-B62B-A5836C286555}"/>
              </a:ext>
            </a:extLst>
          </p:cNvPr>
          <p:cNvPicPr/>
          <p:nvPr/>
        </p:nvPicPr>
        <p:blipFill rotWithShape="1">
          <a:blip r:embed="rId6"/>
          <a:srcRect t="37315" r="28549" b="48409"/>
          <a:stretch/>
        </p:blipFill>
        <p:spPr>
          <a:xfrm>
            <a:off x="1370621" y="2118969"/>
            <a:ext cx="4095231" cy="85275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D37670-6CDB-4F75-BAFE-71602D704DF4}"/>
              </a:ext>
            </a:extLst>
          </p:cNvPr>
          <p:cNvSpPr/>
          <p:nvPr/>
        </p:nvSpPr>
        <p:spPr>
          <a:xfrm>
            <a:off x="4304571" y="2343289"/>
            <a:ext cx="922283" cy="628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B4045-E042-4838-9012-46B0C496DA44}"/>
              </a:ext>
            </a:extLst>
          </p:cNvPr>
          <p:cNvSpPr txBox="1"/>
          <p:nvPr/>
        </p:nvSpPr>
        <p:spPr>
          <a:xfrm>
            <a:off x="1026522" y="1006929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2-5. Data Evaluation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25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011160-3B47-4607-AE78-5266D507D01C}"/>
              </a:ext>
            </a:extLst>
          </p:cNvPr>
          <p:cNvSpPr txBox="1"/>
          <p:nvPr/>
        </p:nvSpPr>
        <p:spPr>
          <a:xfrm>
            <a:off x="1000680" y="1287695"/>
            <a:ext cx="99721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Evaluation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it-IT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it-IT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scan </a:t>
            </a:r>
            <a:r>
              <a:rPr lang="it-IT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Silhouette</a:t>
            </a:r>
            <a:endParaRPr kumimoji="0" lang="it-IT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19E7D4-040C-42BA-A1E1-64CCFA1209E4}"/>
              </a:ext>
            </a:extLst>
          </p:cNvPr>
          <p:cNvPicPr/>
          <p:nvPr/>
        </p:nvPicPr>
        <p:blipFill rotWithShape="1">
          <a:blip r:embed="rId3"/>
          <a:srcRect l="9429" t="51935" r="14746" b="9022"/>
          <a:stretch/>
        </p:blipFill>
        <p:spPr>
          <a:xfrm>
            <a:off x="1034086" y="2410603"/>
            <a:ext cx="4345968" cy="2332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344521-8E98-4550-B4C8-A7C8338E89C7}"/>
              </a:ext>
            </a:extLst>
          </p:cNvPr>
          <p:cNvPicPr/>
          <p:nvPr/>
        </p:nvPicPr>
        <p:blipFill rotWithShape="1">
          <a:blip r:embed="rId4"/>
          <a:srcRect l="3512" t="16239" r="10085" b="5874"/>
          <a:stretch/>
        </p:blipFill>
        <p:spPr>
          <a:xfrm>
            <a:off x="6226319" y="1486285"/>
            <a:ext cx="4952143" cy="388543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5F9639-DAC0-4E19-9070-F43691A65E0C}"/>
              </a:ext>
            </a:extLst>
          </p:cNvPr>
          <p:cNvSpPr/>
          <p:nvPr/>
        </p:nvSpPr>
        <p:spPr>
          <a:xfrm>
            <a:off x="1011534" y="3945278"/>
            <a:ext cx="4166641" cy="133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797D5-BD72-4719-BFD1-9166077E03F8}"/>
              </a:ext>
            </a:extLst>
          </p:cNvPr>
          <p:cNvSpPr txBox="1"/>
          <p:nvPr/>
        </p:nvSpPr>
        <p:spPr>
          <a:xfrm>
            <a:off x="1026522" y="1006929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2-5. Data Evaluation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105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011160-3B47-4607-AE78-5266D507D01C}"/>
              </a:ext>
            </a:extLst>
          </p:cNvPr>
          <p:cNvSpPr txBox="1"/>
          <p:nvPr/>
        </p:nvSpPr>
        <p:spPr>
          <a:xfrm>
            <a:off x="1000680" y="1071941"/>
            <a:ext cx="99721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Algorithm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it-IT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it-IT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DB scan &amp;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Silhouette</a:t>
            </a:r>
            <a:endParaRPr kumimoji="0" lang="it-IT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1EFDF5-0113-4FA9-9279-D900E9358BEB}"/>
              </a:ext>
            </a:extLst>
          </p:cNvPr>
          <p:cNvPicPr/>
          <p:nvPr/>
        </p:nvPicPr>
        <p:blipFill rotWithShape="1">
          <a:blip r:embed="rId3"/>
          <a:srcRect l="3100" t="14676" r="9780" b="5717"/>
          <a:stretch/>
        </p:blipFill>
        <p:spPr>
          <a:xfrm>
            <a:off x="1489754" y="2342508"/>
            <a:ext cx="2496620" cy="17055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A8DED4-3656-4B36-B43E-3F1621EA9401}"/>
              </a:ext>
            </a:extLst>
          </p:cNvPr>
          <p:cNvPicPr/>
          <p:nvPr/>
        </p:nvPicPr>
        <p:blipFill rotWithShape="1">
          <a:blip r:embed="rId4"/>
          <a:srcRect l="3150" t="14676" r="9500" b="5717"/>
          <a:stretch/>
        </p:blipFill>
        <p:spPr>
          <a:xfrm>
            <a:off x="4756935" y="2342508"/>
            <a:ext cx="2496620" cy="17055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C1476D-04A8-45E4-BE3F-41FFEF4B2716}"/>
              </a:ext>
            </a:extLst>
          </p:cNvPr>
          <p:cNvPicPr/>
          <p:nvPr/>
        </p:nvPicPr>
        <p:blipFill rotWithShape="1">
          <a:blip r:embed="rId5"/>
          <a:srcRect l="3456" t="14676" r="9195" b="5717"/>
          <a:stretch/>
        </p:blipFill>
        <p:spPr>
          <a:xfrm>
            <a:off x="8024116" y="2342508"/>
            <a:ext cx="2496620" cy="17055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C87AA2-A5E6-4A20-9F60-76EFE186A9E1}"/>
              </a:ext>
            </a:extLst>
          </p:cNvPr>
          <p:cNvPicPr/>
          <p:nvPr/>
        </p:nvPicPr>
        <p:blipFill rotWithShape="1">
          <a:blip r:embed="rId6"/>
          <a:srcRect l="2845" t="14559" r="9806" b="4822"/>
          <a:stretch/>
        </p:blipFill>
        <p:spPr>
          <a:xfrm>
            <a:off x="1500028" y="4243229"/>
            <a:ext cx="2496620" cy="17055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2A8F7C-C951-4303-844C-D35B46E58D81}"/>
              </a:ext>
            </a:extLst>
          </p:cNvPr>
          <p:cNvPicPr/>
          <p:nvPr/>
        </p:nvPicPr>
        <p:blipFill rotWithShape="1">
          <a:blip r:embed="rId7"/>
          <a:srcRect l="3150" t="15129" r="9500" b="4806"/>
          <a:stretch/>
        </p:blipFill>
        <p:spPr>
          <a:xfrm>
            <a:off x="4767209" y="4243228"/>
            <a:ext cx="2496620" cy="17055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84C1AC-4C16-4141-B05D-EE434513411B}"/>
              </a:ext>
            </a:extLst>
          </p:cNvPr>
          <p:cNvPicPr/>
          <p:nvPr/>
        </p:nvPicPr>
        <p:blipFill rotWithShape="1">
          <a:blip r:embed="rId8"/>
          <a:srcRect l="2739" t="15129" r="9912" b="4806"/>
          <a:stretch/>
        </p:blipFill>
        <p:spPr>
          <a:xfrm>
            <a:off x="8034391" y="4243228"/>
            <a:ext cx="2496620" cy="17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5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011160-3B47-4607-AE78-5266D507D01C}"/>
              </a:ext>
            </a:extLst>
          </p:cNvPr>
          <p:cNvSpPr txBox="1"/>
          <p:nvPr/>
        </p:nvSpPr>
        <p:spPr>
          <a:xfrm>
            <a:off x="1000680" y="1308243"/>
            <a:ext cx="99721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Algorithm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it-IT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it-IT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EM &amp;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Silhouette</a:t>
            </a:r>
            <a:endParaRPr kumimoji="0" lang="it-IT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94FD373-9C39-4757-9765-0798BB469E44}"/>
              </a:ext>
            </a:extLst>
          </p:cNvPr>
          <p:cNvPicPr/>
          <p:nvPr/>
        </p:nvPicPr>
        <p:blipFill rotWithShape="1">
          <a:blip r:embed="rId3"/>
          <a:srcRect l="9428" t="54515" r="14208" b="38261"/>
          <a:stretch/>
        </p:blipFill>
        <p:spPr>
          <a:xfrm>
            <a:off x="1026522" y="2673774"/>
            <a:ext cx="4376792" cy="4315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96F7DFC-B311-4B3C-968A-ED1851C55ED4}"/>
              </a:ext>
            </a:extLst>
          </p:cNvPr>
          <p:cNvPicPr/>
          <p:nvPr/>
        </p:nvPicPr>
        <p:blipFill rotWithShape="1">
          <a:blip r:embed="rId3"/>
          <a:srcRect l="8820" t="65477" r="13276" b="16164"/>
          <a:stretch/>
        </p:blipFill>
        <p:spPr>
          <a:xfrm>
            <a:off x="992642" y="3105289"/>
            <a:ext cx="4465099" cy="109669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77D6AB-DF9F-442A-A58B-FF83DA87AA17}"/>
              </a:ext>
            </a:extLst>
          </p:cNvPr>
          <p:cNvPicPr/>
          <p:nvPr/>
        </p:nvPicPr>
        <p:blipFill rotWithShape="1">
          <a:blip r:embed="rId3"/>
          <a:srcRect l="9428" t="87366" r="12667" b="5754"/>
          <a:stretch/>
        </p:blipFill>
        <p:spPr>
          <a:xfrm>
            <a:off x="1026522" y="4169562"/>
            <a:ext cx="4465100" cy="41096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76CC7-12F8-43C6-A422-DAEAC830CF49}"/>
              </a:ext>
            </a:extLst>
          </p:cNvPr>
          <p:cNvSpPr/>
          <p:nvPr/>
        </p:nvSpPr>
        <p:spPr>
          <a:xfrm>
            <a:off x="4397339" y="2688290"/>
            <a:ext cx="1039855" cy="1892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7C67E4-A1DE-46A4-9B81-530B04E75AF5}"/>
              </a:ext>
            </a:extLst>
          </p:cNvPr>
          <p:cNvSpPr txBox="1"/>
          <p:nvPr/>
        </p:nvSpPr>
        <p:spPr>
          <a:xfrm>
            <a:off x="1026522" y="1006929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2-5. Data Evaluation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AB7AE11-93C7-41C1-8CF7-0E900FEA25F8}"/>
              </a:ext>
            </a:extLst>
          </p:cNvPr>
          <p:cNvPicPr/>
          <p:nvPr/>
        </p:nvPicPr>
        <p:blipFill rotWithShape="1">
          <a:blip r:embed="rId4"/>
          <a:srcRect l="3333" t="16069" r="8293" b="5256"/>
          <a:stretch/>
        </p:blipFill>
        <p:spPr>
          <a:xfrm>
            <a:off x="6263574" y="636998"/>
            <a:ext cx="2582476" cy="17492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DBE88B4-F462-4340-9D2B-AB0E7999EB8A}"/>
              </a:ext>
            </a:extLst>
          </p:cNvPr>
          <p:cNvPicPr/>
          <p:nvPr/>
        </p:nvPicPr>
        <p:blipFill rotWithShape="1">
          <a:blip r:embed="rId5"/>
          <a:srcRect l="3513" t="15210" r="8114" b="4844"/>
          <a:stretch/>
        </p:blipFill>
        <p:spPr>
          <a:xfrm>
            <a:off x="6318000" y="2550478"/>
            <a:ext cx="2544438" cy="17994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4E20B40-E230-404D-B2C8-EB988F6FA4EC}"/>
              </a:ext>
            </a:extLst>
          </p:cNvPr>
          <p:cNvPicPr/>
          <p:nvPr/>
        </p:nvPicPr>
        <p:blipFill rotWithShape="1">
          <a:blip r:embed="rId6"/>
          <a:srcRect l="3343" t="16709" r="7773" b="6057"/>
          <a:stretch/>
        </p:blipFill>
        <p:spPr>
          <a:xfrm>
            <a:off x="6318000" y="4471739"/>
            <a:ext cx="2523891" cy="189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1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011160-3B47-4607-AE78-5266D507D01C}"/>
              </a:ext>
            </a:extLst>
          </p:cNvPr>
          <p:cNvSpPr txBox="1"/>
          <p:nvPr/>
        </p:nvSpPr>
        <p:spPr>
          <a:xfrm>
            <a:off x="1000680" y="1308243"/>
            <a:ext cx="99721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Algorithm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it-IT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it-IT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EM &amp;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Silhouette</a:t>
            </a:r>
            <a:endParaRPr kumimoji="0" lang="it-IT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7C67E4-A1DE-46A4-9B81-530B04E75AF5}"/>
              </a:ext>
            </a:extLst>
          </p:cNvPr>
          <p:cNvSpPr txBox="1"/>
          <p:nvPr/>
        </p:nvSpPr>
        <p:spPr>
          <a:xfrm>
            <a:off x="1026522" y="1006929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2-5. Data Evaluation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A62871D-D65A-42C3-A6C2-803DA3F6992C}"/>
              </a:ext>
            </a:extLst>
          </p:cNvPr>
          <p:cNvPicPr/>
          <p:nvPr/>
        </p:nvPicPr>
        <p:blipFill rotWithShape="1">
          <a:blip r:embed="rId3"/>
          <a:srcRect l="3191" t="15850" r="9488" b="6337"/>
          <a:stretch/>
        </p:blipFill>
        <p:spPr>
          <a:xfrm>
            <a:off x="1386533" y="2335204"/>
            <a:ext cx="2491329" cy="19350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95B321-6B48-43E6-9E3E-3467A74AD6C2}"/>
              </a:ext>
            </a:extLst>
          </p:cNvPr>
          <p:cNvPicPr/>
          <p:nvPr/>
        </p:nvPicPr>
        <p:blipFill rotWithShape="1">
          <a:blip r:embed="rId4"/>
          <a:srcRect l="3648" t="15448" r="9031" b="6739"/>
          <a:stretch/>
        </p:blipFill>
        <p:spPr>
          <a:xfrm>
            <a:off x="4643917" y="2294108"/>
            <a:ext cx="2491329" cy="19350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C5A27C-AC3D-453C-9860-14604CCF5865}"/>
              </a:ext>
            </a:extLst>
          </p:cNvPr>
          <p:cNvPicPr/>
          <p:nvPr/>
        </p:nvPicPr>
        <p:blipFill rotWithShape="1">
          <a:blip r:embed="rId5"/>
          <a:srcRect l="2511" t="16545" r="10168" b="5642"/>
          <a:stretch/>
        </p:blipFill>
        <p:spPr>
          <a:xfrm>
            <a:off x="7860205" y="2294107"/>
            <a:ext cx="2491329" cy="19350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10B4B44-EC7B-4BED-919F-319ABA135FF8}"/>
              </a:ext>
            </a:extLst>
          </p:cNvPr>
          <p:cNvPicPr/>
          <p:nvPr/>
        </p:nvPicPr>
        <p:blipFill rotWithShape="1">
          <a:blip r:embed="rId6"/>
          <a:srcRect l="3158" t="16375" r="6673" b="5813"/>
          <a:stretch/>
        </p:blipFill>
        <p:spPr>
          <a:xfrm>
            <a:off x="1386533" y="4341032"/>
            <a:ext cx="2572578" cy="193502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BE351E-4226-4502-AD82-9DAEB733A005}"/>
              </a:ext>
            </a:extLst>
          </p:cNvPr>
          <p:cNvPicPr/>
          <p:nvPr/>
        </p:nvPicPr>
        <p:blipFill rotWithShape="1">
          <a:blip r:embed="rId7"/>
          <a:srcRect l="2647" t="15530" r="10033" b="3810"/>
          <a:stretch/>
        </p:blipFill>
        <p:spPr>
          <a:xfrm>
            <a:off x="4643916" y="4341032"/>
            <a:ext cx="2491330" cy="20058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A14E7DB-6630-429C-BFF4-45C0A102EA65}"/>
              </a:ext>
            </a:extLst>
          </p:cNvPr>
          <p:cNvPicPr/>
          <p:nvPr/>
        </p:nvPicPr>
        <p:blipFill rotWithShape="1">
          <a:blip r:embed="rId8"/>
          <a:srcRect l="3944" t="15457" r="8735" b="6730"/>
          <a:stretch/>
        </p:blipFill>
        <p:spPr>
          <a:xfrm>
            <a:off x="7901301" y="4341031"/>
            <a:ext cx="2491329" cy="19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5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Processing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011160-3B47-4607-AE78-5266D507D01C}"/>
              </a:ext>
            </a:extLst>
          </p:cNvPr>
          <p:cNvSpPr txBox="1"/>
          <p:nvPr/>
        </p:nvSpPr>
        <p:spPr>
          <a:xfrm>
            <a:off x="1000680" y="1308243"/>
            <a:ext cx="99721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Algorithm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E4E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it-IT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it-IT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EM &amp;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Silhouette</a:t>
            </a:r>
            <a:endParaRPr kumimoji="0" lang="it-IT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7C67E4-A1DE-46A4-9B81-530B04E75AF5}"/>
              </a:ext>
            </a:extLst>
          </p:cNvPr>
          <p:cNvSpPr txBox="1"/>
          <p:nvPr/>
        </p:nvSpPr>
        <p:spPr>
          <a:xfrm>
            <a:off x="1026522" y="1006929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2-5. Data Evaluation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4B84AF8-D092-4A0B-89F5-36104A9524CF}"/>
              </a:ext>
            </a:extLst>
          </p:cNvPr>
          <p:cNvPicPr/>
          <p:nvPr/>
        </p:nvPicPr>
        <p:blipFill rotWithShape="1">
          <a:blip r:embed="rId3"/>
          <a:srcRect l="3535" t="15497" r="8239" b="3527"/>
          <a:stretch/>
        </p:blipFill>
        <p:spPr>
          <a:xfrm>
            <a:off x="1859619" y="2332238"/>
            <a:ext cx="2363057" cy="188016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A629F1A-BB05-4658-9D4C-107C152563AE}"/>
              </a:ext>
            </a:extLst>
          </p:cNvPr>
          <p:cNvPicPr/>
          <p:nvPr/>
        </p:nvPicPr>
        <p:blipFill rotWithShape="1">
          <a:blip r:embed="rId4"/>
          <a:srcRect l="4086" t="15599" r="7687" b="3423"/>
          <a:stretch/>
        </p:blipFill>
        <p:spPr>
          <a:xfrm>
            <a:off x="4787755" y="2332238"/>
            <a:ext cx="2363057" cy="188016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A02CAFB-9BC8-4E62-8E54-3E049D867F5F}"/>
              </a:ext>
            </a:extLst>
          </p:cNvPr>
          <p:cNvPicPr/>
          <p:nvPr/>
        </p:nvPicPr>
        <p:blipFill rotWithShape="1">
          <a:blip r:embed="rId5"/>
          <a:srcRect l="4224" t="15948" r="7550" b="3074"/>
          <a:stretch/>
        </p:blipFill>
        <p:spPr>
          <a:xfrm>
            <a:off x="7726165" y="2332238"/>
            <a:ext cx="2363058" cy="188016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D69BF5A-5B4D-493B-ADC1-A49A8BD82C36}"/>
              </a:ext>
            </a:extLst>
          </p:cNvPr>
          <p:cNvPicPr/>
          <p:nvPr/>
        </p:nvPicPr>
        <p:blipFill rotWithShape="1">
          <a:blip r:embed="rId6"/>
          <a:srcRect l="3535" t="15713" r="8239" b="3309"/>
          <a:stretch/>
        </p:blipFill>
        <p:spPr>
          <a:xfrm>
            <a:off x="1849345" y="4561730"/>
            <a:ext cx="2363057" cy="188016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729CD16-4052-4CD5-8236-CE4DA0D1761D}"/>
              </a:ext>
            </a:extLst>
          </p:cNvPr>
          <p:cNvPicPr/>
          <p:nvPr/>
        </p:nvPicPr>
        <p:blipFill rotWithShape="1">
          <a:blip r:embed="rId7"/>
          <a:srcRect l="4086" t="15712" r="7687" b="3310"/>
          <a:stretch/>
        </p:blipFill>
        <p:spPr>
          <a:xfrm>
            <a:off x="4777481" y="4561730"/>
            <a:ext cx="2363057" cy="188016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CF94F9B-3768-41F3-9B89-1F53416C8B7D}"/>
              </a:ext>
            </a:extLst>
          </p:cNvPr>
          <p:cNvPicPr/>
          <p:nvPr/>
        </p:nvPicPr>
        <p:blipFill rotWithShape="1">
          <a:blip r:embed="rId8"/>
          <a:srcRect l="4224" t="15713" r="7550" b="3309"/>
          <a:stretch/>
        </p:blipFill>
        <p:spPr>
          <a:xfrm>
            <a:off x="7715891" y="4561730"/>
            <a:ext cx="2363058" cy="18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Classification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33F5F169-D2D0-46C3-84DD-65541EB954C3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81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Wise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Prophet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54F98951-46CA-4CE3-9B5C-2E052C0F831F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22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4480" y="419912"/>
            <a:ext cx="2451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Wise Prophet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644343" y="5463521"/>
            <a:ext cx="10949632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Data inspection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Provides information about each Feature and user can select a target feature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–1.  Classification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0CCD83-AAB7-4523-9C89-744D5CCB1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33" y="1427078"/>
            <a:ext cx="8327534" cy="40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6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4480" y="419912"/>
            <a:ext cx="2451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Wise Prophet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696394" y="5022075"/>
            <a:ext cx="1094963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After exploring the data,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Noto Sans"/>
              </a:rPr>
              <a:t>visualize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sz="2000" b="1" i="0" dirty="0">
                <a:solidFill>
                  <a:srgbClr val="8DBABD"/>
                </a:solidFill>
                <a:effectLst/>
                <a:latin typeface="Noto Sans"/>
              </a:rPr>
              <a:t>the results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to see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Noto Sans"/>
              </a:rPr>
              <a:t>how closely the features are related to Target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.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3–1.  Classification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924840-4822-4958-BC7A-36DA62C4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401" y="2247602"/>
            <a:ext cx="6927180" cy="24614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0750E6-1ABC-44C4-887E-ED0A6A97D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29" y="2506286"/>
            <a:ext cx="4158708" cy="18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33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4480" y="419912"/>
            <a:ext cx="2451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Wise Prophet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696394" y="5022075"/>
            <a:ext cx="10949632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0" dirty="0">
                <a:solidFill>
                  <a:srgbClr val="000000"/>
                </a:solidFill>
                <a:effectLst/>
                <a:latin typeface="Noto Sans"/>
              </a:rPr>
              <a:t>The algorithm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selected the </a:t>
            </a:r>
            <a:r>
              <a:rPr lang="en-US" altLang="ko-KR" sz="2000" b="1" i="0" dirty="0">
                <a:solidFill>
                  <a:srgbClr val="8DBABD"/>
                </a:solidFill>
                <a:effectLst/>
                <a:latin typeface="Noto Sans"/>
              </a:rPr>
              <a:t>Decision Tree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that was conducted in Classification,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and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Noto Sans"/>
              </a:rPr>
              <a:t>the parameter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set </a:t>
            </a:r>
            <a:r>
              <a:rPr lang="en-US" altLang="ko-KR" sz="2000" b="1" i="0" dirty="0">
                <a:solidFill>
                  <a:srgbClr val="8DBABD"/>
                </a:solidFill>
                <a:effectLst/>
                <a:latin typeface="Noto Sans"/>
              </a:rPr>
              <a:t>the optimized value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3–1.  Classification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442027-AB11-4686-916E-BD6F613D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63" y="1580619"/>
            <a:ext cx="3368332" cy="35893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E5BB3B-A15C-4F43-A698-AF601869C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468" y="1982973"/>
            <a:ext cx="5022015" cy="2636748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DE5192B-F779-4E73-9A91-3BB421F27678}"/>
              </a:ext>
            </a:extLst>
          </p:cNvPr>
          <p:cNvSpPr/>
          <p:nvPr/>
        </p:nvSpPr>
        <p:spPr>
          <a:xfrm>
            <a:off x="5140830" y="3125231"/>
            <a:ext cx="816762" cy="728312"/>
          </a:xfrm>
          <a:prstGeom prst="rightArrow">
            <a:avLst/>
          </a:prstGeom>
          <a:solidFill>
            <a:srgbClr val="BDB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05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4480" y="419912"/>
            <a:ext cx="2451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Wise Prophet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3–1.  Classification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78C2B0-FC3C-4EB8-963A-E82B69D7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959" y="1148052"/>
            <a:ext cx="3215806" cy="48300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878A6-27BB-4449-B17C-91BDB6080116}"/>
              </a:ext>
            </a:extLst>
          </p:cNvPr>
          <p:cNvSpPr/>
          <p:nvPr/>
        </p:nvSpPr>
        <p:spPr>
          <a:xfrm>
            <a:off x="7912105" y="3301839"/>
            <a:ext cx="3117905" cy="7258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AB091C-7540-44B8-AB1E-C436788B2828}"/>
              </a:ext>
            </a:extLst>
          </p:cNvPr>
          <p:cNvSpPr txBox="1"/>
          <p:nvPr/>
        </p:nvSpPr>
        <p:spPr>
          <a:xfrm>
            <a:off x="656014" y="4924458"/>
            <a:ext cx="693449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i="0" dirty="0">
                <a:solidFill>
                  <a:srgbClr val="000000"/>
                </a:solidFill>
                <a:effectLst/>
                <a:latin typeface="Noto Sans"/>
              </a:rPr>
              <a:t>Compare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Noto Sans"/>
              </a:rPr>
              <a:t>the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Noto Sans"/>
              </a:rPr>
              <a:t>optimal parameter value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 of the classification conducted </a:t>
            </a:r>
            <a:r>
              <a:rPr lang="en-US" altLang="ko-KR" sz="2000" b="1" i="0" dirty="0">
                <a:solidFill>
                  <a:srgbClr val="8DBABD"/>
                </a:solidFill>
                <a:effectLst/>
                <a:latin typeface="Noto Sans"/>
              </a:rPr>
              <a:t>in Python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with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Noto Sans"/>
              </a:rPr>
              <a:t>the optimal parameter value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of the classification conducted </a:t>
            </a:r>
            <a:r>
              <a:rPr lang="en-US" altLang="ko-KR" sz="2000" b="1" i="0" dirty="0">
                <a:solidFill>
                  <a:srgbClr val="8DBABD"/>
                </a:solidFill>
                <a:effectLst/>
                <a:latin typeface="Noto Sans"/>
              </a:rPr>
              <a:t>in Wise Pro</a:t>
            </a:r>
            <a:r>
              <a:rPr lang="en-US" altLang="ko-KR" sz="2000" b="1" dirty="0">
                <a:solidFill>
                  <a:srgbClr val="8DBABD"/>
                </a:solidFill>
                <a:latin typeface="Noto Sans"/>
              </a:rPr>
              <a:t>phet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4910072B-5597-4C0E-9AE3-877F4F24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6" y="1558385"/>
            <a:ext cx="5265876" cy="32540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C0E92D-F5BD-4708-AAD6-73E4ECC30E66}"/>
              </a:ext>
            </a:extLst>
          </p:cNvPr>
          <p:cNvSpPr/>
          <p:nvPr/>
        </p:nvSpPr>
        <p:spPr>
          <a:xfrm>
            <a:off x="779181" y="4256314"/>
            <a:ext cx="5055562" cy="261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432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4480" y="419912"/>
            <a:ext cx="2451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Wise Prophet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3–1.  Clustering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AB091C-7540-44B8-AB1E-C436788B2828}"/>
              </a:ext>
            </a:extLst>
          </p:cNvPr>
          <p:cNvSpPr txBox="1"/>
          <p:nvPr/>
        </p:nvSpPr>
        <p:spPr>
          <a:xfrm>
            <a:off x="656014" y="4924458"/>
            <a:ext cx="693449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Compare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the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optimal parameter value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 of the Clustering conducted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in Python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the optimal parameter value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of the classification conducted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DBABD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in Wise Prophet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199684-AA94-46B3-9559-1EDA8591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094" y="1376261"/>
            <a:ext cx="3749365" cy="493056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878A6-27BB-4449-B17C-91BDB6080116}"/>
              </a:ext>
            </a:extLst>
          </p:cNvPr>
          <p:cNvSpPr/>
          <p:nvPr/>
        </p:nvSpPr>
        <p:spPr>
          <a:xfrm>
            <a:off x="8548099" y="3301839"/>
            <a:ext cx="2481911" cy="7770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113305-0581-4E3C-9BDC-F349FC36E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80" y="3248370"/>
            <a:ext cx="5646909" cy="1600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79EBC4-81CF-4027-965A-B360071FD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80" y="1613993"/>
            <a:ext cx="5646909" cy="15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86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4480" y="419912"/>
            <a:ext cx="2451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Wise Prophet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1026522" y="1652891"/>
            <a:ext cx="10949632" cy="4658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Pros of Wise</a:t>
            </a:r>
            <a:r>
              <a:rPr lang="ko-KR" altLang="en-US" sz="3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Prophet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14350" marR="0" lvl="0" indent="-5143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dirty="0">
                <a:solidFill>
                  <a:srgbClr val="000000"/>
                </a:solidFill>
                <a:latin typeface="Noto Sans"/>
              </a:rPr>
              <a:t>E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</a:rPr>
              <a:t>asy to access even people who don't know about machine learning.</a:t>
            </a:r>
          </a:p>
          <a:p>
            <a:pPr marL="514350" marR="0" lvl="0" indent="-5143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맑은 고딕" panose="020B0503020000020004" pitchFamily="50" charset="-127"/>
                <a:cs typeface="+mn-cs"/>
              </a:rPr>
              <a:t>User can choice the option of data</a:t>
            </a:r>
          </a:p>
          <a:p>
            <a:pPr marL="514350" marR="0" lvl="0" indent="-5143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</a:rPr>
              <a:t>Easy to understand because it visualizes and shows model learning results.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맑은 고딕" panose="020B0503020000020004" pitchFamily="50" charset="-127"/>
              <a:cs typeface="+mn-cs"/>
            </a:endParaRPr>
          </a:p>
          <a:p>
            <a:pPr marL="514350" marR="0" lvl="0" indent="-5143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</a:rPr>
              <a:t>After running the model, User can download tri-graph, probability prediction information of class and result datasets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맑은 고딕" panose="020B0503020000020004" pitchFamily="50" charset="-127"/>
              <a:cs typeface="+mn-cs"/>
            </a:endParaRPr>
          </a:p>
          <a:p>
            <a:pPr marL="514350" marR="0" lvl="0" indent="-51435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0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3–3.  Pros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59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4480" y="419912"/>
            <a:ext cx="2451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Wise Prophet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1026522" y="1652891"/>
            <a:ext cx="7137764" cy="521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Cons of Wise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Prophet</a:t>
            </a:r>
          </a:p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  <a:cs typeface="Aldhabi" panose="01000000000000000000" pitchFamily="2" charset="-78"/>
              </a:rPr>
              <a:t>The capacity of the dataset to upload is limited.</a:t>
            </a:r>
          </a:p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  <a:cs typeface="Aldhabi" panose="01000000000000000000" pitchFamily="2" charset="-78"/>
              </a:rPr>
              <a:t>There are limited algorithms to choose from.</a:t>
            </a:r>
            <a:endParaRPr lang="en-US" altLang="ko-KR" sz="2400" dirty="0">
              <a:solidFill>
                <a:srgbClr val="000000"/>
              </a:solidFill>
              <a:latin typeface="Noto Sans"/>
              <a:cs typeface="Aldhabi" panose="01000000000000000000" pitchFamily="2" charset="-78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2400" dirty="0">
                <a:latin typeface="Noto Sans"/>
                <a:ea typeface="경기천년제목 Light" panose="02020403020101020101" pitchFamily="18" charset="-127"/>
                <a:cs typeface="Aldhabi" panose="01000000000000000000" pitchFamily="2" charset="-78"/>
              </a:rPr>
              <a:t>Frequently server unconnected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  <a:cs typeface="Aldhabi" panose="01000000000000000000" pitchFamily="2" charset="-78"/>
              </a:rPr>
              <a:t>Categorical data with a unique value of 100 or more cannot be used.</a:t>
            </a:r>
            <a:endParaRPr lang="en-US" altLang="ko-KR" sz="2400" dirty="0">
              <a:solidFill>
                <a:srgbClr val="000000"/>
              </a:solidFill>
              <a:latin typeface="Noto Sans"/>
              <a:ea typeface="맑은 고딕" panose="020B0503020000020004" pitchFamily="50" charset="-127"/>
              <a:cs typeface="Aldhabi" panose="01000000000000000000" pitchFamily="2" charset="-78"/>
            </a:endParaRPr>
          </a:p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맑은 고딕" panose="020B0503020000020004" pitchFamily="50" charset="-127"/>
              <a:cs typeface="+mn-cs"/>
            </a:endParaRPr>
          </a:p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3–4.  </a:t>
            </a:r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1CA5B0-D0D6-4C34-B31A-04C04B94A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26" t="12193" r="11622" b="4206"/>
          <a:stretch/>
        </p:blipFill>
        <p:spPr>
          <a:xfrm>
            <a:off x="8147993" y="570216"/>
            <a:ext cx="2849612" cy="20308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560555-C4CF-406D-A43F-5C032B4FC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7" t="12586" r="7774" b="3398"/>
          <a:stretch/>
        </p:blipFill>
        <p:spPr>
          <a:xfrm>
            <a:off x="7931649" y="2626804"/>
            <a:ext cx="3065956" cy="19518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84461A-282D-467E-9502-D59D52896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649" y="4783057"/>
            <a:ext cx="3421677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0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Role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857A969F-D414-4ABE-A36E-E8C2411B9E73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71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5320" y="15390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62565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DEC161C-831F-4148-8E07-242FF6551A07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CB66A-51AD-42E9-B731-BD8F4898AFDB}"/>
              </a:ext>
            </a:extLst>
          </p:cNvPr>
          <p:cNvSpPr txBox="1"/>
          <p:nvPr/>
        </p:nvSpPr>
        <p:spPr>
          <a:xfrm>
            <a:off x="8990278" y="3779725"/>
            <a:ext cx="230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201835434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89BB7C-2275-4C0A-A3CA-B4CDA118E82F}"/>
              </a:ext>
            </a:extLst>
          </p:cNvPr>
          <p:cNvSpPr/>
          <p:nvPr/>
        </p:nvSpPr>
        <p:spPr>
          <a:xfrm>
            <a:off x="2469705" y="4907828"/>
            <a:ext cx="7016529" cy="572532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Cleaning data, Data Preprocessing, Analysis, Evaluation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 descr="User icon female person symbol profile avatar sign">
            <a:extLst>
              <a:ext uri="{FF2B5EF4-FFF2-40B4-BE49-F238E27FC236}">
                <a16:creationId xmlns:a16="http://schemas.microsoft.com/office/drawing/2014/main" id="{994FA525-72B3-4557-914E-CC43116F4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5094" r="8960" b="12667"/>
          <a:stretch/>
        </p:blipFill>
        <p:spPr bwMode="auto">
          <a:xfrm>
            <a:off x="9154179" y="1560763"/>
            <a:ext cx="1981420" cy="213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ED2772-DE73-48AC-9648-D0BC754923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0" t="6216" r="8739" b="9241"/>
          <a:stretch/>
        </p:blipFill>
        <p:spPr>
          <a:xfrm>
            <a:off x="958116" y="1416525"/>
            <a:ext cx="2320361" cy="23345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751B30B-3C43-48DC-8652-E5BF1E2F5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0" t="6216" r="8739" b="9241"/>
          <a:stretch/>
        </p:blipFill>
        <p:spPr>
          <a:xfrm>
            <a:off x="3657608" y="1416525"/>
            <a:ext cx="2320361" cy="23345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AF0AB29-9D20-416A-AD11-FE2B495F2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0" t="6216" r="8739" b="9241"/>
          <a:stretch/>
        </p:blipFill>
        <p:spPr>
          <a:xfrm>
            <a:off x="6357099" y="1416525"/>
            <a:ext cx="2320361" cy="23345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467571-3A49-4327-990F-1BCC3011E9C4}"/>
              </a:ext>
            </a:extLst>
          </p:cNvPr>
          <p:cNvSpPr txBox="1"/>
          <p:nvPr/>
        </p:nvSpPr>
        <p:spPr>
          <a:xfrm>
            <a:off x="6368237" y="3779725"/>
            <a:ext cx="230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201533647</a:t>
            </a:r>
          </a:p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배태원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543662-C008-4C0F-A128-C77E7B523DA3}"/>
              </a:ext>
            </a:extLst>
          </p:cNvPr>
          <p:cNvSpPr txBox="1"/>
          <p:nvPr/>
        </p:nvSpPr>
        <p:spPr>
          <a:xfrm>
            <a:off x="3746196" y="3779725"/>
            <a:ext cx="230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201433706</a:t>
            </a:r>
          </a:p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이하림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9427A3-0EDD-4E23-A8C7-DB5FDDA2AD6C}"/>
              </a:ext>
            </a:extLst>
          </p:cNvPr>
          <p:cNvSpPr txBox="1"/>
          <p:nvPr/>
        </p:nvSpPr>
        <p:spPr>
          <a:xfrm>
            <a:off x="1124155" y="3779725"/>
            <a:ext cx="230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201433705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6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1646172" y="4714987"/>
            <a:ext cx="8899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Airline Passenger Satisfaction</a:t>
            </a:r>
          </a:p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Predicts </a:t>
            </a:r>
            <a:r>
              <a:rPr lang="en-US" altLang="ko-KR" sz="2000" b="1" i="0" dirty="0">
                <a:solidFill>
                  <a:srgbClr val="4C8084"/>
                </a:solidFill>
                <a:effectLst/>
                <a:latin typeface="Noto Sans"/>
              </a:rPr>
              <a:t>whether the customer is satisfied with the flight or not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, depending on the user's information, experience provided by the airline and/or service satisfaction.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E3F60-2263-498E-A9F9-C2074C0C6508}"/>
              </a:ext>
            </a:extLst>
          </p:cNvPr>
          <p:cNvSpPr txBox="1"/>
          <p:nvPr/>
        </p:nvSpPr>
        <p:spPr>
          <a:xfrm>
            <a:off x="5041768" y="6596390"/>
            <a:ext cx="6176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source : https://www.airlineratings.com/news/safest-airlines-in-the-world-qantas-2020/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1–1.  Objective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Perth">
            <a:extLst>
              <a:ext uri="{FF2B5EF4-FFF2-40B4-BE49-F238E27FC236}">
                <a16:creationId xmlns:a16="http://schemas.microsoft.com/office/drawing/2014/main" id="{7863DA5F-CBA2-4E99-85DD-AE74BFCBE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91" y="1507561"/>
            <a:ext cx="5109413" cy="319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6828" y="148087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86327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173FAAC2-7664-4B05-8268-C3A800B4DF9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770979-8FEC-4C12-810B-771014EF3895}"/>
              </a:ext>
            </a:extLst>
          </p:cNvPr>
          <p:cNvSpPr txBox="1"/>
          <p:nvPr/>
        </p:nvSpPr>
        <p:spPr>
          <a:xfrm>
            <a:off x="3876809" y="2921168"/>
            <a:ext cx="3685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Thank you</a:t>
            </a:r>
            <a:endParaRPr lang="ko-KR" altLang="en-US" sz="6000" b="1" spc="-3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868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2667" y="1191595"/>
            <a:ext cx="5701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Kaggle</a:t>
            </a:r>
            <a:endParaRPr lang="en-US" altLang="ko-KR" sz="9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6522" y="100692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Data Curation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AC0F84E-59EB-44EA-BB55-2F409934A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9" t="12164" r="22632" b="8070"/>
          <a:stretch/>
        </p:blipFill>
        <p:spPr>
          <a:xfrm>
            <a:off x="3136121" y="1791759"/>
            <a:ext cx="5919755" cy="4203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F4B58-3C13-4DFD-8828-631953E2EDE3}"/>
              </a:ext>
            </a:extLst>
          </p:cNvPr>
          <p:cNvSpPr txBox="1"/>
          <p:nvPr/>
        </p:nvSpPr>
        <p:spPr>
          <a:xfrm>
            <a:off x="2122828" y="6036841"/>
            <a:ext cx="7946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https://www.kaggle.com/teejmahal20/airline-passenger-satisfaction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3CE07-6A41-4082-8EEE-A98C233818A1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37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9096-656D-431D-B7BA-194543B92F51}"/>
              </a:ext>
            </a:extLst>
          </p:cNvPr>
          <p:cNvSpPr txBox="1"/>
          <p:nvPr/>
        </p:nvSpPr>
        <p:spPr>
          <a:xfrm>
            <a:off x="1026522" y="1794151"/>
            <a:ext cx="9974061" cy="444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Gender</a:t>
            </a:r>
            <a:r>
              <a:rPr lang="en-US" altLang="ko-KR" b="0" i="1" dirty="0">
                <a:effectLst/>
                <a:latin typeface="inherit"/>
              </a:rPr>
              <a:t>:</a:t>
            </a:r>
            <a:r>
              <a:rPr lang="en-US" altLang="ko-KR" b="0" i="0" dirty="0">
                <a:effectLst/>
                <a:latin typeface="Inter"/>
              </a:rPr>
              <a:t> Gender of the passengers (Female, Male)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Age: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The actual age of the passengers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Check-in service: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Check-in service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Type of Travel: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Purpose of the flight of the passengers (Personal Travel, Business Travel)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Cleanliness: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Cleanliness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Departure Delay in Minutes: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Minutes delayed when departure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Arrival Delay in Minutes: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Minutes delayed when Arrival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ter"/>
              </a:rPr>
              <a:t>Satisfaction</a:t>
            </a:r>
            <a:r>
              <a:rPr lang="en-US" altLang="ko-KR" b="1" i="1" dirty="0">
                <a:solidFill>
                  <a:srgbClr val="FF0000"/>
                </a:solidFill>
                <a:effectLst/>
                <a:latin typeface="Inter"/>
              </a:rPr>
              <a:t> (target):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Airline satisfaction level(Satisfaction, neutral or dissatisfaction)</a:t>
            </a: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81AF210B-0A2D-4F7A-81A1-BB595487B767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F1679-D228-4C42-A48C-45F8A1F43F3A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8DFAB-FBCD-4221-AD8F-B7AFE3E6F356}"/>
              </a:ext>
            </a:extLst>
          </p:cNvPr>
          <p:cNvSpPr txBox="1"/>
          <p:nvPr/>
        </p:nvSpPr>
        <p:spPr>
          <a:xfrm>
            <a:off x="1000681" y="1394041"/>
            <a:ext cx="432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</a:rPr>
              <a:t>Detail Information of Columns 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8B6DF-828C-4DEF-AF04-CD8AF7B34861}"/>
              </a:ext>
            </a:extLst>
          </p:cNvPr>
          <p:cNvSpPr txBox="1"/>
          <p:nvPr/>
        </p:nvSpPr>
        <p:spPr>
          <a:xfrm>
            <a:off x="1026522" y="100692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1–3. Data Inspection </a:t>
            </a:r>
          </a:p>
        </p:txBody>
      </p:sp>
    </p:spTree>
    <p:extLst>
      <p:ext uri="{BB962C8B-B14F-4D97-AF65-F5344CB8AC3E}">
        <p14:creationId xmlns:p14="http://schemas.microsoft.com/office/powerpoint/2010/main" val="237550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421DF7-03FD-4E8E-A3BF-E4641473E26B}"/>
              </a:ext>
            </a:extLst>
          </p:cNvPr>
          <p:cNvSpPr txBox="1"/>
          <p:nvPr/>
        </p:nvSpPr>
        <p:spPr>
          <a:xfrm>
            <a:off x="1026522" y="100692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1–3. Data Inspection </a:t>
            </a: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50185-2415-4313-BBA1-BEAE8783517A}"/>
              </a:ext>
            </a:extLst>
          </p:cNvPr>
          <p:cNvSpPr txBox="1"/>
          <p:nvPr/>
        </p:nvSpPr>
        <p:spPr>
          <a:xfrm>
            <a:off x="657205" y="1571933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Shape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4AA15D-A742-45F0-894A-14726FE40DB1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5C161C-4B17-4422-9620-C724E5E8D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2" t="15376" r="53458" b="57174"/>
          <a:stretch/>
        </p:blipFill>
        <p:spPr>
          <a:xfrm>
            <a:off x="769142" y="2245894"/>
            <a:ext cx="5669572" cy="22499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AE89F7-685A-4879-A7D2-FB477250E294}"/>
              </a:ext>
            </a:extLst>
          </p:cNvPr>
          <p:cNvSpPr txBox="1"/>
          <p:nvPr/>
        </p:nvSpPr>
        <p:spPr>
          <a:xfrm>
            <a:off x="6457620" y="1571933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Missing Value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08ECFA-1FFA-4249-A0D0-C182F79B6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2" t="51464" r="71813" b="12748"/>
          <a:stretch/>
        </p:blipFill>
        <p:spPr>
          <a:xfrm>
            <a:off x="6592291" y="2237883"/>
            <a:ext cx="4393200" cy="386610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214497-2E23-45BB-A680-D92291E3EF01}"/>
              </a:ext>
            </a:extLst>
          </p:cNvPr>
          <p:cNvSpPr/>
          <p:nvPr/>
        </p:nvSpPr>
        <p:spPr>
          <a:xfrm>
            <a:off x="10308199" y="4640521"/>
            <a:ext cx="545432" cy="2906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12446A-9A46-482E-B85B-A71CECFC70D0}"/>
              </a:ext>
            </a:extLst>
          </p:cNvPr>
          <p:cNvSpPr/>
          <p:nvPr/>
        </p:nvSpPr>
        <p:spPr>
          <a:xfrm>
            <a:off x="6670260" y="5683256"/>
            <a:ext cx="1327875" cy="306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12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DA6A79-2176-4EAB-AC91-692033E2E688}"/>
              </a:ext>
            </a:extLst>
          </p:cNvPr>
          <p:cNvSpPr txBox="1"/>
          <p:nvPr/>
        </p:nvSpPr>
        <p:spPr>
          <a:xfrm>
            <a:off x="1026522" y="1006929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1-4. Data Preprocessing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3AADD-0649-4C9D-86E0-E6F7348DC2B3}"/>
              </a:ext>
            </a:extLst>
          </p:cNvPr>
          <p:cNvSpPr txBox="1"/>
          <p:nvPr/>
        </p:nvSpPr>
        <p:spPr>
          <a:xfrm>
            <a:off x="1000680" y="1440693"/>
            <a:ext cx="9972119" cy="80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Restructuring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Dropping the data that don't use    ≫    </a:t>
            </a:r>
            <a:r>
              <a:rPr lang="en-US" altLang="ko-KR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EFAAE8-1170-4B31-9831-3DF1D17DB8DA}"/>
              </a:ext>
            </a:extLst>
          </p:cNvPr>
          <p:cNvSpPr txBox="1"/>
          <p:nvPr/>
        </p:nvSpPr>
        <p:spPr>
          <a:xfrm>
            <a:off x="1000680" y="2330968"/>
            <a:ext cx="5308680" cy="440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Preprocessing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Missing /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NaN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data    ≫    </a:t>
            </a:r>
            <a:r>
              <a:rPr lang="en-US" altLang="ko-KR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Drop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Duplication deletion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Outlier</a:t>
            </a:r>
          </a:p>
          <a:p>
            <a:pPr>
              <a:lnSpc>
                <a:spcPct val="15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-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Label encoding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Scaling data </a:t>
            </a:r>
          </a:p>
          <a:p>
            <a:pPr lvl="1">
              <a:lnSpc>
                <a:spcPct val="150000"/>
              </a:lnSpc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Min-Max scaler / Standard scaler / Robust scaler ≫ </a:t>
            </a:r>
            <a:r>
              <a:rPr lang="en-US" altLang="ko-KR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find best scaler by comparing accuracy : Standard Scaler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C53398-C212-4047-9DD9-4D6E0171B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580" y="1100155"/>
            <a:ext cx="4401833" cy="48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0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1-5. Data Analysis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322-4681-4D8B-AABE-B0C3606CE352}"/>
              </a:ext>
            </a:extLst>
          </p:cNvPr>
          <p:cNvSpPr txBox="1"/>
          <p:nvPr/>
        </p:nvSpPr>
        <p:spPr>
          <a:xfrm>
            <a:off x="1000680" y="1440693"/>
            <a:ext cx="1955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</a:t>
            </a:r>
          </a:p>
        </p:txBody>
      </p:sp>
      <p:pic>
        <p:nvPicPr>
          <p:cNvPr id="2056" name="Picture 8" descr="Decision tree icon Royalty Free Vector Image - VectorStock">
            <a:extLst>
              <a:ext uri="{FF2B5EF4-FFF2-40B4-BE49-F238E27FC236}">
                <a16:creationId xmlns:a16="http://schemas.microsoft.com/office/drawing/2014/main" id="{FDF0A5DA-EB59-48B2-B901-F0E2AC0BA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7275" r="15180" b="26667"/>
          <a:stretch/>
        </p:blipFill>
        <p:spPr bwMode="auto">
          <a:xfrm flipV="1">
            <a:off x="1268677" y="1926665"/>
            <a:ext cx="2537142" cy="258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istic Regressions Icons - Download Free Vector Icons | Noun Project">
            <a:extLst>
              <a:ext uri="{FF2B5EF4-FFF2-40B4-BE49-F238E27FC236}">
                <a16:creationId xmlns:a16="http://schemas.microsoft.com/office/drawing/2014/main" id="{E1C80D83-90EB-47DE-A628-B1AE06AB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95" y="1931113"/>
            <a:ext cx="2579926" cy="257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569ECE-7C46-4C69-A9BC-94DC307FB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345" y="2171194"/>
            <a:ext cx="3702681" cy="20953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F4BC9C-35A9-46F9-9657-83546B559DCF}"/>
              </a:ext>
            </a:extLst>
          </p:cNvPr>
          <p:cNvSpPr txBox="1"/>
          <p:nvPr/>
        </p:nvSpPr>
        <p:spPr>
          <a:xfrm>
            <a:off x="1694849" y="4596901"/>
            <a:ext cx="1644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1D8EE-DD2C-4A26-8C10-5F04A2206E1E}"/>
              </a:ext>
            </a:extLst>
          </p:cNvPr>
          <p:cNvSpPr txBox="1"/>
          <p:nvPr/>
        </p:nvSpPr>
        <p:spPr>
          <a:xfrm>
            <a:off x="4706191" y="4511039"/>
            <a:ext cx="231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B7D29A-CDD0-4541-8908-4A8763DDE512}"/>
              </a:ext>
            </a:extLst>
          </p:cNvPr>
          <p:cNvSpPr txBox="1"/>
          <p:nvPr/>
        </p:nvSpPr>
        <p:spPr>
          <a:xfrm>
            <a:off x="8391944" y="4511039"/>
            <a:ext cx="1576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Linear SVM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1359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1799</Words>
  <Application>Microsoft Office PowerPoint</Application>
  <PresentationFormat>와이드스크린</PresentationFormat>
  <Paragraphs>302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Noto Sans</vt:lpstr>
      <vt:lpstr>inherit</vt:lpstr>
      <vt:lpstr>Inter</vt:lpstr>
      <vt:lpstr>맑은 고딕</vt:lpstr>
      <vt:lpstr>Arial</vt:lpstr>
      <vt:lpstr>나눔스퀘어 Bold</vt:lpstr>
      <vt:lpstr>나눔고딕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배 태원</cp:lastModifiedBy>
  <cp:revision>103</cp:revision>
  <dcterms:created xsi:type="dcterms:W3CDTF">2017-05-29T09:12:16Z</dcterms:created>
  <dcterms:modified xsi:type="dcterms:W3CDTF">2020-12-01T09:35:10Z</dcterms:modified>
</cp:coreProperties>
</file>